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645" r:id="rId3"/>
    <p:sldId id="670" r:id="rId4"/>
    <p:sldId id="648" r:id="rId5"/>
    <p:sldId id="652" r:id="rId6"/>
    <p:sldId id="691" r:id="rId7"/>
    <p:sldId id="700" r:id="rId8"/>
    <p:sldId id="702" r:id="rId9"/>
    <p:sldId id="701" r:id="rId10"/>
    <p:sldId id="729" r:id="rId11"/>
    <p:sldId id="706" r:id="rId12"/>
    <p:sldId id="712" r:id="rId13"/>
    <p:sldId id="707" r:id="rId14"/>
    <p:sldId id="711" r:id="rId15"/>
    <p:sldId id="745" r:id="rId16"/>
    <p:sldId id="709" r:id="rId17"/>
    <p:sldId id="732" r:id="rId18"/>
    <p:sldId id="672" r:id="rId19"/>
    <p:sldId id="692" r:id="rId20"/>
    <p:sldId id="693" r:id="rId21"/>
    <p:sldId id="743" r:id="rId22"/>
    <p:sldId id="748" r:id="rId23"/>
    <p:sldId id="710" r:id="rId24"/>
    <p:sldId id="715" r:id="rId25"/>
    <p:sldId id="738" r:id="rId26"/>
    <p:sldId id="698" r:id="rId27"/>
    <p:sldId id="744" r:id="rId28"/>
    <p:sldId id="749" r:id="rId29"/>
    <p:sldId id="752" r:id="rId30"/>
    <p:sldId id="694" r:id="rId31"/>
    <p:sldId id="695" r:id="rId32"/>
    <p:sldId id="697" r:id="rId33"/>
    <p:sldId id="708" r:id="rId34"/>
    <p:sldId id="722" r:id="rId35"/>
    <p:sldId id="682" r:id="rId36"/>
    <p:sldId id="730" r:id="rId37"/>
    <p:sldId id="735" r:id="rId38"/>
    <p:sldId id="736" r:id="rId39"/>
    <p:sldId id="753" r:id="rId40"/>
    <p:sldId id="689" r:id="rId41"/>
    <p:sldId id="747" r:id="rId42"/>
    <p:sldId id="754" r:id="rId43"/>
    <p:sldId id="755" r:id="rId44"/>
    <p:sldId id="746" r:id="rId45"/>
    <p:sldId id="756" r:id="rId46"/>
    <p:sldId id="750" r:id="rId47"/>
    <p:sldId id="737" r:id="rId4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FC9EEF"/>
    <a:srgbClr val="96FEA0"/>
    <a:srgbClr val="FDBBF4"/>
    <a:srgbClr val="E0E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37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</a:t>
            </a:r>
            <a:r>
              <a:rPr lang="ro-R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0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0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9911077650017898"/>
          <c:y val="2.4860494130052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DISTRIBUTIA PE NIVEL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94-4342-9A65-A7739F8084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94-4342-9A65-A7739F8084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94-4342-9A65-A7739F8084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94-4342-9A65-A7739F8084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PRESCOLAR</c:v>
                </c:pt>
                <c:pt idx="1">
                  <c:v>PRIMAR</c:v>
                </c:pt>
                <c:pt idx="2">
                  <c:v>GIMNAZIAL</c:v>
                </c:pt>
                <c:pt idx="3">
                  <c:v>LICEAL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</c:v>
                </c:pt>
                <c:pt idx="1">
                  <c:v>69</c:v>
                </c:pt>
                <c:pt idx="2">
                  <c:v>210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4-4342-9A65-A7739F808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</c:chart>
  <c:spPr>
    <a:noFill/>
    <a:ln>
      <a:noFill/>
    </a:ln>
    <a:effectLst>
      <a:glow rad="101600">
        <a:srgbClr val="5B9BD5">
          <a:satMod val="175000"/>
          <a:alpha val="40000"/>
        </a:srgbClr>
      </a:glow>
    </a:effectLst>
  </c:spPr>
  <c:txPr>
    <a:bodyPr/>
    <a:lstStyle/>
    <a:p>
      <a:pPr>
        <a:defRPr/>
      </a:pPr>
      <a:endParaRPr lang="ro-R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34FE6C-DDF9-4042-9712-6F4D19EB5719}" type="datetimeFigureOut">
              <a:rPr lang="ro-RO" smtClean="0"/>
              <a:t>14.11.2023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B3E6D09-15DB-4613-9D38-861FE717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165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F963C3-CC8B-4B36-90B2-43D1E10BFB58}" type="datetimeFigureOut">
              <a:rPr lang="ro-RO" smtClean="0"/>
              <a:t>14.11.2023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F9E38F-806A-4261-84F8-4933FADB8D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283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5D0C5-D058-464F-88AA-AB2D7EC46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9AB5C-43AC-4D39-8FD4-F8A7C38347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2" y="5694977"/>
            <a:ext cx="1070815" cy="955989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94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3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C2BE6-413E-4CF8-9841-E028A08D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F1E1-036C-4E2E-A85A-C385D49EB3C6}" type="datetimeFigureOut">
              <a:rPr lang="en-IN" smtClean="0"/>
              <a:t>14-11-2023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7DB1A-838E-4C40-BC43-F3BC111E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ABF46-FAC5-438D-9FE1-3B8288B1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9C25-0178-4736-AB6A-3A6F2BB855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7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2C91-A7F5-41E0-9CF3-619216D03613}" type="datetimeFigureOut">
              <a:rPr lang="ro-RO" smtClean="0"/>
              <a:t>14.11.2023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E55D-D3AA-4E07-95F8-77D48AFBEEC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379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mb.edu.ro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05E265-A31B-426C-9441-3688AC191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b="7774"/>
          <a:stretch/>
        </p:blipFill>
        <p:spPr>
          <a:xfrm>
            <a:off x="10" y="1282"/>
            <a:ext cx="12191980" cy="68567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F586510-070C-4F36-8AEE-0614A19805B2}"/>
              </a:ext>
            </a:extLst>
          </p:cNvPr>
          <p:cNvGrpSpPr/>
          <p:nvPr/>
        </p:nvGrpSpPr>
        <p:grpSpPr>
          <a:xfrm>
            <a:off x="2825743" y="2590841"/>
            <a:ext cx="7213996" cy="2938885"/>
            <a:chOff x="2825743" y="2306511"/>
            <a:chExt cx="7213996" cy="29388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18A4F5-16F1-475D-9AD9-B2176C9125A6}"/>
                </a:ext>
              </a:extLst>
            </p:cNvPr>
            <p:cNvSpPr txBox="1"/>
            <p:nvPr/>
          </p:nvSpPr>
          <p:spPr>
            <a:xfrm>
              <a:off x="2825743" y="2306511"/>
              <a:ext cx="721399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ro-RO" altLang="ko-KR" sz="36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  <a:ea typeface="맑은 고딕" pitchFamily="50" charset="-127"/>
                  <a:cs typeface="Arial" pitchFamily="34" charset="0"/>
                </a:rPr>
                <a:t>STAREA ÎNVĂȚĂMÂNTULUI</a:t>
              </a:r>
              <a:endParaRPr lang="en-US" altLang="ko-KR" sz="36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맑은 고딕" pitchFamily="50" charset="-127"/>
                <a:cs typeface="Arial" pitchFamily="34" charset="0"/>
              </a:endParaRPr>
            </a:p>
            <a:p>
              <a:pPr algn="ctr"/>
              <a:r>
                <a:rPr lang="en-US" altLang="ko-KR" sz="36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  <a:ea typeface="맑은 고딕" pitchFamily="50" charset="-127"/>
                  <a:cs typeface="Arial" pitchFamily="34" charset="0"/>
                </a:rPr>
                <a:t>DIN</a:t>
              </a:r>
              <a:endParaRPr lang="ro-RO" altLang="ko-KR" sz="36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맑은 고딕" pitchFamily="50" charset="-127"/>
                <a:cs typeface="Arial" pitchFamily="34" charset="0"/>
              </a:endParaRPr>
            </a:p>
            <a:p>
              <a:pPr algn="ctr"/>
              <a:r>
                <a:rPr lang="ro-RO" altLang="ko-KR" sz="36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  <a:ea typeface="맑은 고딕" pitchFamily="50" charset="-127"/>
                  <a:cs typeface="Arial" pitchFamily="34" charset="0"/>
                </a:rPr>
                <a:t>MUNICIPIUL BUCUREȘTI</a:t>
              </a:r>
              <a:endParaRPr lang="en-IN" sz="3600" b="1" dirty="0">
                <a:solidFill>
                  <a:schemeClr val="bg1"/>
                </a:solidFill>
                <a:latin typeface="Arial Black" panose="020B0A04020102020204" pitchFamily="34" charset="0"/>
                <a:ea typeface="Cambria" panose="02040503050406030204" pitchFamily="18" charset="0"/>
                <a:cs typeface="+mj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5340C2-48CD-4A4D-977D-946D1509BECD}"/>
                </a:ext>
              </a:extLst>
            </p:cNvPr>
            <p:cNvSpPr txBox="1"/>
            <p:nvPr/>
          </p:nvSpPr>
          <p:spPr>
            <a:xfrm>
              <a:off x="2825743" y="4667546"/>
              <a:ext cx="6732104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o-RO" altLang="ko-KR" sz="24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152400">
                      <a:schemeClr val="bg1">
                        <a:alpha val="76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AN</a:t>
              </a:r>
              <a:r>
                <a:rPr lang="en-US" altLang="ko-KR" sz="24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152400">
                      <a:schemeClr val="bg1">
                        <a:alpha val="76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UL</a:t>
              </a:r>
              <a:r>
                <a:rPr lang="ro-RO" altLang="ko-KR" sz="24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152400">
                      <a:schemeClr val="bg1">
                        <a:alpha val="76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ȘCOLAR 2022- 2023</a:t>
              </a:r>
              <a:endParaRPr lang="en-US" altLang="ko-KR" sz="2400" b="1" dirty="0">
                <a:solidFill>
                  <a:srgbClr val="C00000"/>
                </a:solidFill>
                <a:effectLst>
                  <a:glow rad="152400">
                    <a:schemeClr val="bg1">
                      <a:alpha val="76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A4D62D-DAD2-4216-9257-84BC88802745}"/>
              </a:ext>
            </a:extLst>
          </p:cNvPr>
          <p:cNvGrpSpPr/>
          <p:nvPr/>
        </p:nvGrpSpPr>
        <p:grpSpPr>
          <a:xfrm rot="21277225">
            <a:off x="1644357" y="585588"/>
            <a:ext cx="6372826" cy="1485372"/>
            <a:chOff x="1026426" y="-1086757"/>
            <a:chExt cx="6372826" cy="14853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7EBD0F-3083-4FAE-AC24-C184465DD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6124">
              <a:off x="1026426" y="-1086757"/>
              <a:ext cx="1609343" cy="1436770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94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CCD319-5667-4B58-871F-21745A95DDF4}"/>
                </a:ext>
              </a:extLst>
            </p:cNvPr>
            <p:cNvSpPr txBox="1"/>
            <p:nvPr/>
          </p:nvSpPr>
          <p:spPr>
            <a:xfrm rot="326124">
              <a:off x="2910491" y="-770936"/>
              <a:ext cx="44887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500" cap="small" dirty="0">
                  <a:ln w="19050">
                    <a:solidFill>
                      <a:srgbClr val="002060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143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Inspectoratul Școlar al </a:t>
              </a:r>
              <a:endParaRPr lang="en-US" sz="3500" cap="small" dirty="0">
                <a:ln w="19050"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143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ro-RO" sz="3500" cap="small" dirty="0">
                  <a:ln w="19050">
                    <a:solidFill>
                      <a:srgbClr val="002060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143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Municipiului București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1F1434-0ACF-406E-BF19-05250757F2BA}"/>
              </a:ext>
            </a:extLst>
          </p:cNvPr>
          <p:cNvSpPr txBox="1"/>
          <p:nvPr/>
        </p:nvSpPr>
        <p:spPr>
          <a:xfrm>
            <a:off x="1735347" y="346037"/>
            <a:ext cx="8721305" cy="1083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SITUAȚIA PRIVIND </a:t>
            </a:r>
            <a:endParaRPr lang="en-US" sz="2800" b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ÎNSCRIEREA ÎN ÎNVĂȚĂMÂNTUL PRIMAR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A8690-74B1-446E-8A1A-5CE5DF4AF2A3}"/>
              </a:ext>
            </a:extLst>
          </p:cNvPr>
          <p:cNvSpPr txBox="1"/>
          <p:nvPr/>
        </p:nvSpPr>
        <p:spPr>
          <a:xfrm>
            <a:off x="2853543" y="1598748"/>
            <a:ext cx="6820601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UMĂRUL CLASE PREGĂTITOARE LA 01.09.2023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8E8BB3-0AB1-4175-B0E0-52D49A421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56570"/>
              </p:ext>
            </p:extLst>
          </p:nvPr>
        </p:nvGraphicFramePr>
        <p:xfrm>
          <a:off x="1510304" y="2191109"/>
          <a:ext cx="9971454" cy="3674855"/>
        </p:xfrm>
        <a:graphic>
          <a:graphicData uri="http://schemas.openxmlformats.org/drawingml/2006/table">
            <a:tbl>
              <a:tblPr/>
              <a:tblGrid>
                <a:gridCol w="2972304">
                  <a:extLst>
                    <a:ext uri="{9D8B030D-6E8A-4147-A177-3AD203B41FA5}">
                      <a16:colId xmlns:a16="http://schemas.microsoft.com/office/drawing/2014/main" val="3956937670"/>
                    </a:ext>
                  </a:extLst>
                </a:gridCol>
                <a:gridCol w="1802070">
                  <a:extLst>
                    <a:ext uri="{9D8B030D-6E8A-4147-A177-3AD203B41FA5}">
                      <a16:colId xmlns:a16="http://schemas.microsoft.com/office/drawing/2014/main" val="1453942398"/>
                    </a:ext>
                  </a:extLst>
                </a:gridCol>
                <a:gridCol w="1868813">
                  <a:extLst>
                    <a:ext uri="{9D8B030D-6E8A-4147-A177-3AD203B41FA5}">
                      <a16:colId xmlns:a16="http://schemas.microsoft.com/office/drawing/2014/main" val="1200591974"/>
                    </a:ext>
                  </a:extLst>
                </a:gridCol>
                <a:gridCol w="1708629">
                  <a:extLst>
                    <a:ext uri="{9D8B030D-6E8A-4147-A177-3AD203B41FA5}">
                      <a16:colId xmlns:a16="http://schemas.microsoft.com/office/drawing/2014/main" val="635392109"/>
                    </a:ext>
                  </a:extLst>
                </a:gridCol>
                <a:gridCol w="1619638">
                  <a:extLst>
                    <a:ext uri="{9D8B030D-6E8A-4147-A177-3AD203B41FA5}">
                      <a16:colId xmlns:a16="http://schemas.microsoft.com/office/drawing/2014/main" val="673728868"/>
                    </a:ext>
                  </a:extLst>
                </a:gridCol>
              </a:tblGrid>
              <a:tr h="428687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Tip unitate/ Tip învățământ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Clase propuse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Clase existente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Elevi propusi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Elevi inscrisi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28577"/>
                  </a:ext>
                </a:extLst>
              </a:tr>
              <a:tr h="54102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Învățământ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  <a:r>
                        <a:rPr lang="ro-RO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rivat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21689"/>
                  </a:ext>
                </a:extLst>
              </a:tr>
              <a:tr h="54102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Învățământ de masă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320922"/>
                  </a:ext>
                </a:extLst>
              </a:tr>
              <a:tr h="5410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Publică de interes naţional 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şi local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16087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17018"/>
                  </a:ext>
                </a:extLst>
              </a:tr>
              <a:tr h="54102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Învățământ de masă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85912"/>
                  </a:ext>
                </a:extLst>
              </a:tr>
              <a:tr h="54102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Învățământ Special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343593"/>
                  </a:ext>
                </a:extLst>
              </a:tr>
              <a:tr h="54102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2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224C3E-1E18-4048-AA25-ABE3A2634254}"/>
              </a:ext>
            </a:extLst>
          </p:cNvPr>
          <p:cNvSpPr/>
          <p:nvPr/>
        </p:nvSpPr>
        <p:spPr>
          <a:xfrm>
            <a:off x="1135798" y="451565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ÎNVĂŢĂMÂNTUL 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ŞI INTEGRAT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63F88-ED68-4E12-A7FE-85EF0561C40E}"/>
              </a:ext>
            </a:extLst>
          </p:cNvPr>
          <p:cNvSpPr txBox="1"/>
          <p:nvPr/>
        </p:nvSpPr>
        <p:spPr>
          <a:xfrm>
            <a:off x="1214211" y="1302985"/>
            <a:ext cx="10282686" cy="475514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număr sporit 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profesori itineranți și de spijin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care asigură servicii educațional-terapeutice de specialitate pentru </a:t>
            </a:r>
            <a:r>
              <a:rPr lang="ro-RO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3485 </a:t>
            </a:r>
            <a:r>
              <a:rPr lang="it-IT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elevi cu CES integrați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esurs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uman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specialitate 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este 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asigura</a:t>
            </a:r>
            <a:r>
              <a:rPr lang="ro-RO" sz="24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pentru 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școlariz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domiciliu a unui număr de </a:t>
            </a:r>
            <a:r>
              <a:rPr lang="it-IT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o-RO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31</a:t>
            </a:r>
            <a:r>
              <a:rPr lang="it-IT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elevi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ervicii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educaționale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specializate  au fost  asigurate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în </a:t>
            </a:r>
            <a:r>
              <a:rPr lang="it-IT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unități spitalicești din București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pentru un număr de </a:t>
            </a:r>
            <a:r>
              <a:rPr lang="ro-RO" sz="24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102</a:t>
            </a:r>
            <a:r>
              <a:rPr lang="it-IT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elevi spitalizați prin intermediul Centrului de </a:t>
            </a:r>
            <a:r>
              <a:rPr lang="ro-RO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it-IT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ducație </a:t>
            </a:r>
            <a:r>
              <a:rPr lang="ro-RO" sz="24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it-IT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pecială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arondat Liceului Tehnologic Special Nr. 3;</a:t>
            </a:r>
            <a:endParaRPr lang="ro-R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fost asigurată s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usținerea funcționării unui număr total de </a:t>
            </a:r>
            <a:r>
              <a:rPr lang="ro-RO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it-IT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clase de învățământ în sistem dual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în care se </a:t>
            </a:r>
            <a:r>
              <a:rPr lang="ro-RO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învață 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număr de </a:t>
            </a:r>
            <a:r>
              <a:rPr lang="it-IT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71 elevi cu dizabilități de auz</a:t>
            </a:r>
            <a:r>
              <a:rPr lang="it-IT" sz="24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ro-R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5EB5D8-380B-4820-A440-E1F81A0ED2D5}"/>
              </a:ext>
            </a:extLst>
          </p:cNvPr>
          <p:cNvSpPr/>
          <p:nvPr/>
        </p:nvSpPr>
        <p:spPr>
          <a:xfrm>
            <a:off x="694613" y="296686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ÎNVĂŢĂMÂNTUL ÎN LIMBA MATERNĂ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8C61C-1233-41A4-ACBF-FCA52C113CE9}"/>
              </a:ext>
            </a:extLst>
          </p:cNvPr>
          <p:cNvSpPr txBox="1"/>
          <p:nvPr/>
        </p:nvSpPr>
        <p:spPr>
          <a:xfrm>
            <a:off x="1337095" y="4137307"/>
            <a:ext cx="10506973" cy="206210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/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o-RO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*La Liceul Teoretic Bulgar </a:t>
            </a:r>
            <a:r>
              <a:rPr lang="ro-RO" sz="1600" b="1" i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Hristo Botev</a:t>
            </a:r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se studiază limba maternă neogreacă, bulgară, rusă, </a:t>
            </a:r>
            <a:r>
              <a:rPr lang="ro-RO" sz="1600" b="1" kern="5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rromani</a:t>
            </a:r>
            <a:endParaRPr lang="ro-RO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ro-RO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Elevi care învață facultativ (la cerere, cu respectarea trunchiului comun – 4 ore) limba maternă – </a:t>
            </a:r>
            <a:r>
              <a:rPr lang="ro-RO" sz="1600" b="1" u="sng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273 de elevi:</a:t>
            </a:r>
            <a:endParaRPr lang="ro-RO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82 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elevi studiază </a:t>
            </a:r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limba </a:t>
            </a:r>
            <a:r>
              <a:rPr lang="ro-RO" sz="1600" b="1" kern="5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rromani</a:t>
            </a:r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maternă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– înv. gimnazial –Școala Gimnazială Nr.</a:t>
            </a:r>
            <a:r>
              <a:rPr lang="en-US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136, sector 5</a:t>
            </a:r>
            <a:endParaRPr lang="ro-RO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138 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elevi studiază </a:t>
            </a:r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limba </a:t>
            </a:r>
            <a:r>
              <a:rPr lang="ro-RO" sz="1600" b="1" kern="5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rromani</a:t>
            </a:r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maternă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– înv. liceal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- Colegiul Tehnic de Industrie Alimentară</a:t>
            </a:r>
            <a:r>
              <a:rPr lang="ro-RO" sz="1600" i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Dumitru Moțoc</a:t>
            </a:r>
            <a:endParaRPr lang="ro-RO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43 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elevi  studiază </a:t>
            </a:r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Istoria și tradițiile rromilor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- Școala Gimnazială Nr.</a:t>
            </a:r>
            <a:r>
              <a:rPr lang="en-US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136, sector 5</a:t>
            </a:r>
            <a:endParaRPr lang="ro-RO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15 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elevi studiază </a:t>
            </a:r>
            <a:r>
              <a:rPr lang="ro-RO" sz="16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limba neogreacă</a:t>
            </a:r>
            <a:r>
              <a:rPr lang="ro-RO" sz="16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la Uniunea Elenă.</a:t>
            </a:r>
            <a:endParaRPr lang="ro-RO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D390A-69F7-4F14-8599-4B384924B4F0}"/>
              </a:ext>
            </a:extLst>
          </p:cNvPr>
          <p:cNvSpPr txBox="1"/>
          <p:nvPr/>
        </p:nvSpPr>
        <p:spPr>
          <a:xfrm>
            <a:off x="3564169" y="997986"/>
            <a:ext cx="5302377" cy="313932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Total elevi 3413 –</a:t>
            </a: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învățământ în limba maternă:</a:t>
            </a: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ro-RO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Limba germană maternă: </a:t>
            </a:r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2598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Limba maghiară maternă: </a:t>
            </a:r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198</a:t>
            </a:r>
            <a:endParaRPr lang="ro-RO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Limba italiană maternă: </a:t>
            </a:r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617</a:t>
            </a:r>
          </a:p>
          <a:p>
            <a:endParaRPr lang="ro-RO" sz="1800" b="1" kern="50" dirty="0">
              <a:solidFill>
                <a:srgbClr val="002060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Total elevi </a:t>
            </a:r>
            <a:r>
              <a:rPr lang="ro-RO" b="1" kern="50" dirty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548</a:t>
            </a:r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–</a:t>
            </a: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studiul limbii materne:</a:t>
            </a: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ro-RO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Limba neogreacă maternă: </a:t>
            </a:r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184</a:t>
            </a:r>
            <a:endParaRPr lang="ro-RO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Limba bulgară maternă: </a:t>
            </a:r>
            <a:r>
              <a:rPr lang="ro-RO" b="1" kern="50" dirty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72</a:t>
            </a:r>
            <a:endParaRPr lang="ro-RO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Limba rusă maternă: </a:t>
            </a:r>
            <a:r>
              <a:rPr lang="ro-RO" b="1" kern="50" dirty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37</a:t>
            </a:r>
            <a:endParaRPr lang="ro-RO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Limba </a:t>
            </a:r>
            <a:r>
              <a:rPr lang="ro-RO" sz="1800" kern="5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rromani</a:t>
            </a: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maternă: </a:t>
            </a:r>
            <a:r>
              <a:rPr lang="ro-RO" sz="1800" b="1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172</a:t>
            </a:r>
            <a:endParaRPr lang="ro-RO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o-RO" sz="1800" kern="5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Limba italiană maternă: </a:t>
            </a:r>
            <a:r>
              <a:rPr lang="ro-RO" b="1" kern="50" dirty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83</a:t>
            </a:r>
            <a:endParaRPr lang="ro-RO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7D6D96-C6B7-4633-8679-42538849B099}"/>
              </a:ext>
            </a:extLst>
          </p:cNvPr>
          <p:cNvSpPr/>
          <p:nvPr/>
        </p:nvSpPr>
        <p:spPr>
          <a:xfrm>
            <a:off x="1098476" y="325651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ÎNVĂŢĂMÂNTUL ÎN LIMBA MATERNĂ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674A9B-0F91-40C3-850A-DCE5B643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23122"/>
              </p:ext>
            </p:extLst>
          </p:nvPr>
        </p:nvGraphicFramePr>
        <p:xfrm>
          <a:off x="1537761" y="1093147"/>
          <a:ext cx="9441554" cy="4827210"/>
        </p:xfrm>
        <a:graphic>
          <a:graphicData uri="http://schemas.openxmlformats.org/drawingml/2006/table">
            <a:tbl>
              <a:tblPr firstRow="1" firstCol="1" bandRow="1"/>
              <a:tblGrid>
                <a:gridCol w="1264162">
                  <a:extLst>
                    <a:ext uri="{9D8B030D-6E8A-4147-A177-3AD203B41FA5}">
                      <a16:colId xmlns:a16="http://schemas.microsoft.com/office/drawing/2014/main" val="913494252"/>
                    </a:ext>
                  </a:extLst>
                </a:gridCol>
                <a:gridCol w="1213220">
                  <a:extLst>
                    <a:ext uri="{9D8B030D-6E8A-4147-A177-3AD203B41FA5}">
                      <a16:colId xmlns:a16="http://schemas.microsoft.com/office/drawing/2014/main" val="3082354349"/>
                    </a:ext>
                  </a:extLst>
                </a:gridCol>
                <a:gridCol w="1776842">
                  <a:extLst>
                    <a:ext uri="{9D8B030D-6E8A-4147-A177-3AD203B41FA5}">
                      <a16:colId xmlns:a16="http://schemas.microsoft.com/office/drawing/2014/main" val="2027955111"/>
                    </a:ext>
                  </a:extLst>
                </a:gridCol>
                <a:gridCol w="2397781">
                  <a:extLst>
                    <a:ext uri="{9D8B030D-6E8A-4147-A177-3AD203B41FA5}">
                      <a16:colId xmlns:a16="http://schemas.microsoft.com/office/drawing/2014/main" val="3705932908"/>
                    </a:ext>
                  </a:extLst>
                </a:gridCol>
                <a:gridCol w="2789549">
                  <a:extLst>
                    <a:ext uri="{9D8B030D-6E8A-4147-A177-3AD203B41FA5}">
                      <a16:colId xmlns:a16="http://schemas.microsoft.com/office/drawing/2014/main" val="3249165171"/>
                    </a:ext>
                  </a:extLst>
                </a:gridCol>
              </a:tblGrid>
              <a:tr h="620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Tip învățământ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Nivel de învățământ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Cu predare în limba maternă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Nr. grupe/clase, existent an școlar 2022-2023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Nr. preșcolari/elevi, existent an școlar 2022-2023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75743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Preșcolar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germană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11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221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2424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Primar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germană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30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815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53201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Gimnazial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germană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26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678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641548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Liceal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germană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16</a:t>
                      </a:r>
                      <a:endParaRPr lang="ro-RO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444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16480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Preșcolar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maghiară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ro-RO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56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561998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Primar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maghiară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  <a:endParaRPr lang="ro-RO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55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41368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Gimnazial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maghiară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54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83698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Liceal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maghiară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33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677211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Primar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italiană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14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360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090337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Gimnazial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italiană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205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922216"/>
                  </a:ext>
                </a:extLst>
              </a:tr>
              <a:tr h="382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Liceal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italiană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52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39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5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7D6D96-C6B7-4633-8679-42538849B099}"/>
              </a:ext>
            </a:extLst>
          </p:cNvPr>
          <p:cNvSpPr/>
          <p:nvPr/>
        </p:nvSpPr>
        <p:spPr>
          <a:xfrm>
            <a:off x="1135798" y="245894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ÎNVĂŢĂMÂNTUL ÎN LIMBA MATERNĂ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674A9B-0F91-40C3-850A-DCE5B643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91418"/>
              </p:ext>
            </p:extLst>
          </p:nvPr>
        </p:nvGraphicFramePr>
        <p:xfrm>
          <a:off x="1591419" y="1009173"/>
          <a:ext cx="9891532" cy="5165691"/>
        </p:xfrm>
        <a:graphic>
          <a:graphicData uri="http://schemas.openxmlformats.org/drawingml/2006/table">
            <a:tbl>
              <a:tblPr firstRow="1" firstCol="1" bandRow="1"/>
              <a:tblGrid>
                <a:gridCol w="1118379">
                  <a:extLst>
                    <a:ext uri="{9D8B030D-6E8A-4147-A177-3AD203B41FA5}">
                      <a16:colId xmlns:a16="http://schemas.microsoft.com/office/drawing/2014/main" val="913494252"/>
                    </a:ext>
                  </a:extLst>
                </a:gridCol>
                <a:gridCol w="1095555">
                  <a:extLst>
                    <a:ext uri="{9D8B030D-6E8A-4147-A177-3AD203B41FA5}">
                      <a16:colId xmlns:a16="http://schemas.microsoft.com/office/drawing/2014/main" val="3082354349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2027955111"/>
                    </a:ext>
                  </a:extLst>
                </a:gridCol>
                <a:gridCol w="1388853">
                  <a:extLst>
                    <a:ext uri="{9D8B030D-6E8A-4147-A177-3AD203B41FA5}">
                      <a16:colId xmlns:a16="http://schemas.microsoft.com/office/drawing/2014/main" val="251663446"/>
                    </a:ext>
                  </a:extLst>
                </a:gridCol>
                <a:gridCol w="2165230">
                  <a:extLst>
                    <a:ext uri="{9D8B030D-6E8A-4147-A177-3AD203B41FA5}">
                      <a16:colId xmlns:a16="http://schemas.microsoft.com/office/drawing/2014/main" val="3705932908"/>
                    </a:ext>
                  </a:extLst>
                </a:gridCol>
                <a:gridCol w="2519002">
                  <a:extLst>
                    <a:ext uri="{9D8B030D-6E8A-4147-A177-3AD203B41FA5}">
                      <a16:colId xmlns:a16="http://schemas.microsoft.com/office/drawing/2014/main" val="3249165171"/>
                    </a:ext>
                  </a:extLst>
                </a:gridCol>
              </a:tblGrid>
              <a:tr h="626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Tip învățământ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Nivel de învățământ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Cu predare în limba maternă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Cu predare a limbii materne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Nr. grupe/clase, existent an școlar 2022-2023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Nr. preșcolari/elevi, existent an școlar 2022-2023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75743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Liceal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italiană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83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2424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Primar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neogreacă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87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53201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Gimnazial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neogreacă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48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641548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Liceal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neogreacă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1,5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49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16480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Gimnazial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romani (</a:t>
                      </a:r>
                      <a:r>
                        <a:rPr lang="ro-RO" sz="1400" b="1" kern="5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rromani</a:t>
                      </a: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)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77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561998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Liceal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romani (</a:t>
                      </a:r>
                      <a:r>
                        <a:rPr lang="ro-RO" sz="1400" b="1" kern="5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rromani</a:t>
                      </a: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)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3,5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95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41368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Liceal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bulgară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2,5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72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83698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Stat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Liceal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rusă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37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677211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Particular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Preșcolar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germană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17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218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090337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Particular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Primar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germană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10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121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922216"/>
                  </a:ext>
                </a:extLst>
              </a:tr>
              <a:tr h="38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Particular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Gimnazial</a:t>
                      </a:r>
                      <a:endParaRPr lang="ro-RO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Limba germană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ro-RO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86</a:t>
                      </a:r>
                      <a:endParaRPr lang="ro-RO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39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7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79A132-6F5F-4250-A0C1-F8BE2A75115A}"/>
              </a:ext>
            </a:extLst>
          </p:cNvPr>
          <p:cNvSpPr txBox="1"/>
          <p:nvPr/>
        </p:nvSpPr>
        <p:spPr>
          <a:xfrm>
            <a:off x="438540" y="332291"/>
            <a:ext cx="112340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2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INDICATORI PRIVIND REPARTIZAREA, </a:t>
            </a:r>
          </a:p>
          <a:p>
            <a:pPr algn="ctr"/>
            <a:r>
              <a:rPr lang="ro-RO" sz="22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 UNITĂȚILE DE ÎNVĂȚĂMÂNT DIN MUNICIPIUL BUCUREȘTI, </a:t>
            </a:r>
          </a:p>
          <a:p>
            <a:pPr algn="ctr"/>
            <a:r>
              <a:rPr lang="ro-RO" sz="22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MINORILOR PROVENIND DIN ZONA CONFLICTULUI ARMAT DIN UCRAINA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078B6E4-B81F-4F80-A5C7-42E8C05424B1}"/>
              </a:ext>
            </a:extLst>
          </p:cNvPr>
          <p:cNvSpPr txBox="1">
            <a:spLocks/>
          </p:cNvSpPr>
          <p:nvPr/>
        </p:nvSpPr>
        <p:spPr>
          <a:xfrm>
            <a:off x="1339250" y="1532620"/>
            <a:ext cx="9875088" cy="4549288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►Număr total minori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repartizați în unități de învățământ: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411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Distribuția pe nivel: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Preșcolar: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93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Gimnazial: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210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Liceal: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►Număr </a:t>
            </a:r>
            <a:r>
              <a:rPr kumimoji="0" lang="ro-RO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unităţi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</a:t>
            </a:r>
            <a:r>
              <a:rPr kumimoji="0" 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învăţământ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 integrat minori provenind din zona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conflictului armat din Ucraina: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89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BD383B-98F1-414B-80FD-089C9A576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379149"/>
              </p:ext>
            </p:extLst>
          </p:nvPr>
        </p:nvGraphicFramePr>
        <p:xfrm>
          <a:off x="5995357" y="2053087"/>
          <a:ext cx="5005833" cy="402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85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3213AD-B8EA-4CAD-8EBA-99E71253A823}"/>
              </a:ext>
            </a:extLst>
          </p:cNvPr>
          <p:cNvSpPr/>
          <p:nvPr/>
        </p:nvSpPr>
        <p:spPr>
          <a:xfrm>
            <a:off x="1135798" y="204353"/>
            <a:ext cx="10802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ÎNVĂŢĂMÂNTUL 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PROFESIONAL 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ȘI TEHNIC </a:t>
            </a:r>
          </a:p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LICEAL – PROFESIONAL / DUAL - POSTLICEAL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75164-30E5-4987-87C4-78208EDAB9C3}"/>
              </a:ext>
            </a:extLst>
          </p:cNvPr>
          <p:cNvSpPr txBox="1"/>
          <p:nvPr/>
        </p:nvSpPr>
        <p:spPr>
          <a:xfrm>
            <a:off x="822371" y="1109652"/>
            <a:ext cx="10802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Aft>
                <a:spcPts val="600"/>
              </a:spcAft>
            </a:pP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Examene naționale / examene de certificare</a:t>
            </a:r>
            <a:endParaRPr lang="ro-RO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FB0D23-523D-4384-AC1D-01031F9CEFD9}"/>
              </a:ext>
            </a:extLst>
          </p:cNvPr>
          <p:cNvSpPr txBox="1"/>
          <p:nvPr/>
        </p:nvSpPr>
        <p:spPr>
          <a:xfrm>
            <a:off x="1348273" y="1612290"/>
            <a:ext cx="4786603" cy="317009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 3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înscriși din care prezenți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1225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Admiși: 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225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elevi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Calificative: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472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Foarte Bine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435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Satisfăcător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Respinși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Absenți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o-RO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CF2063-0ECF-4650-B093-CDAE18DF6385}"/>
              </a:ext>
            </a:extLst>
          </p:cNvPr>
          <p:cNvSpPr txBox="1"/>
          <p:nvPr/>
        </p:nvSpPr>
        <p:spPr>
          <a:xfrm>
            <a:off x="6624732" y="1612290"/>
            <a:ext cx="4870581" cy="317009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 4 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811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elevi înscriși din care prezenți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3609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3609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elevi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Calificative: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844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Foarte Bine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Bine –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Satisfăcător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Respinși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Neprezentați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endParaRPr lang="ro-RO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2C771-475A-4D74-878A-7B4645A0AAC2}"/>
              </a:ext>
            </a:extLst>
          </p:cNvPr>
          <p:cNvSpPr txBox="1"/>
          <p:nvPr/>
        </p:nvSpPr>
        <p:spPr>
          <a:xfrm>
            <a:off x="3741575" y="4943763"/>
            <a:ext cx="5318448" cy="163121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14400">
              <a:buFont typeface="Wingdings" panose="05000000000000000000" pitchFamily="2" charset="2"/>
              <a:buChar char="Ø"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3346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înscriși din care prezenți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225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 defTabSz="914400">
              <a:buFont typeface="Wingdings" panose="05000000000000000000" pitchFamily="2" charset="2"/>
              <a:buChar char="Ø"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Admiși: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225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elevi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Respinși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Absenți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103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3745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FEC23EB2-5083-4426-8164-2CD0236453E1}"/>
              </a:ext>
            </a:extLst>
          </p:cNvPr>
          <p:cNvSpPr txBox="1"/>
          <p:nvPr/>
        </p:nvSpPr>
        <p:spPr>
          <a:xfrm>
            <a:off x="2252132" y="255672"/>
            <a:ext cx="8246533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EVALUAREA NAȚIONALĂ DE LA FINALUL CLASELOR a II-a, a IV-a, a VI-a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F950C972-3BB9-4A52-A2C0-5434CAF664E0}"/>
              </a:ext>
            </a:extLst>
          </p:cNvPr>
          <p:cNvSpPr txBox="1"/>
          <p:nvPr/>
        </p:nvSpPr>
        <p:spPr>
          <a:xfrm>
            <a:off x="1528974" y="1579054"/>
            <a:ext cx="4679752" cy="493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 MUNICIPIULUI BUCUREȘTI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ro-RO" sz="20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inspectori, 1 informatician</a:t>
            </a:r>
          </a:p>
          <a:p>
            <a:pPr>
              <a:spcAft>
                <a:spcPts val="600"/>
              </a:spcAft>
            </a:pPr>
            <a:endParaRPr lang="ro-RO" sz="900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b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COMISIILE DE ORGANIZARE ȘI ADMINISTRARE A EN 2023</a:t>
            </a:r>
            <a:r>
              <a:rPr lang="ro-RO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600" dirty="0">
              <a:ln>
                <a:solidFill>
                  <a:schemeClr val="tx2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o-RO" sz="2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229</a:t>
            </a:r>
            <a:r>
              <a:rPr lang="ro-RO" sz="20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Comisii Învățământ PRIMAR</a:t>
            </a:r>
            <a:endParaRPr lang="ro-RO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endParaRPr lang="ro-RO" sz="105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o-RO" b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 DESFĂȘURATE</a:t>
            </a:r>
            <a:endParaRPr lang="ro-RO" sz="1600" dirty="0">
              <a:ln>
                <a:solidFill>
                  <a:schemeClr val="tx2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Stabilirea Comisiilor pe baza deciziilor ISMB</a:t>
            </a:r>
            <a:endParaRPr lang="ro-RO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Organizarea spațiilor școlare</a:t>
            </a:r>
            <a:endParaRPr lang="ro-RO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Preluarea și administrarea testelor </a:t>
            </a:r>
            <a:endParaRPr lang="ro-RO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</a:t>
            </a:r>
            <a:endParaRPr lang="ro-RO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Întocmirea Rapoartelor</a:t>
            </a:r>
            <a:endParaRPr lang="ro-RO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Sesiuni de informare a părințiilor</a:t>
            </a:r>
            <a:endParaRPr lang="ro-RO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DDDE3715-1463-4114-A4D5-6DBD60EC189B}"/>
              </a:ext>
            </a:extLst>
          </p:cNvPr>
          <p:cNvSpPr txBox="1"/>
          <p:nvPr/>
        </p:nvSpPr>
        <p:spPr>
          <a:xfrm>
            <a:off x="7072638" y="1814359"/>
            <a:ext cx="4627947" cy="3905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 COMPETENȚELOR </a:t>
            </a:r>
            <a:endParaRPr lang="ro-RO" sz="2000" dirty="0">
              <a:ln>
                <a:solidFill>
                  <a:schemeClr val="tx2"/>
                </a:solidFill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 a II-a – </a:t>
            </a:r>
            <a:r>
              <a:rPr lang="ro-RO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16.220 elevi</a:t>
            </a:r>
            <a:endParaRPr lang="ro-RO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 și literatura română (scris și citit)</a:t>
            </a:r>
            <a:endParaRPr lang="ro-R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 maternă</a:t>
            </a:r>
            <a:endParaRPr lang="ro-R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Matematică</a:t>
            </a:r>
            <a:endParaRPr lang="ro-RO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 a IV-a – </a:t>
            </a:r>
            <a:r>
              <a:rPr lang="ro-RO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16.324 elevi</a:t>
            </a:r>
            <a:endParaRPr lang="ro-RO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 și literatura română </a:t>
            </a:r>
            <a:endParaRPr lang="ro-R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 maternă</a:t>
            </a:r>
            <a:endParaRPr lang="ro-R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Matematică</a:t>
            </a:r>
            <a:endParaRPr lang="ro-RO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 a VI-a 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s-a susținut din cauza grevei</a:t>
            </a:r>
            <a:endParaRPr lang="ro-RO" sz="20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7B6E78E3-D68D-4D26-865D-E16DFE563F23}"/>
              </a:ext>
            </a:extLst>
          </p:cNvPr>
          <p:cNvCxnSpPr>
            <a:cxnSpLocks/>
          </p:cNvCxnSpPr>
          <p:nvPr/>
        </p:nvCxnSpPr>
        <p:spPr>
          <a:xfrm>
            <a:off x="6496696" y="1717089"/>
            <a:ext cx="0" cy="43790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1C36B2-CE23-4F84-B5C5-646A74E1F582}"/>
              </a:ext>
            </a:extLst>
          </p:cNvPr>
          <p:cNvSpPr/>
          <p:nvPr/>
        </p:nvSpPr>
        <p:spPr>
          <a:xfrm>
            <a:off x="923144" y="251826"/>
            <a:ext cx="10265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 LA EXAMENELE NAȚIONALE  - 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1A8DB-7F9B-4199-A795-D716EAB819B9}"/>
              </a:ext>
            </a:extLst>
          </p:cNvPr>
          <p:cNvSpPr txBox="1"/>
          <p:nvPr/>
        </p:nvSpPr>
        <p:spPr>
          <a:xfrm>
            <a:off x="3067299" y="2143727"/>
            <a:ext cx="8046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2060"/>
                </a:solidFill>
              </a:rPr>
              <a:t>Statistica Evaluarea Națională a elevilor de clasa a VIII-a (EN VIII) - 2023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FA100-604F-4F3A-B115-717C79450341}"/>
              </a:ext>
            </a:extLst>
          </p:cNvPr>
          <p:cNvSpPr txBox="1"/>
          <p:nvPr/>
        </p:nvSpPr>
        <p:spPr>
          <a:xfrm>
            <a:off x="3924081" y="5862309"/>
            <a:ext cx="6056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b="1" dirty="0">
                <a:solidFill>
                  <a:srgbClr val="002060"/>
                </a:solidFill>
              </a:rPr>
              <a:t>PROCENT PROMOVABILITATE 89,02%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FBBD5-A2A1-40CE-9245-090856E5B7C3}"/>
              </a:ext>
            </a:extLst>
          </p:cNvPr>
          <p:cNvSpPr txBox="1"/>
          <p:nvPr/>
        </p:nvSpPr>
        <p:spPr>
          <a:xfrm>
            <a:off x="6096000" y="1159230"/>
            <a:ext cx="58938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3200" b="1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EVALUAREA NAȚIONALĂ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33D953-7258-4D12-902D-17C99A0D9717}"/>
              </a:ext>
            </a:extLst>
          </p:cNvPr>
          <p:cNvSpPr txBox="1"/>
          <p:nvPr/>
        </p:nvSpPr>
        <p:spPr>
          <a:xfrm>
            <a:off x="923144" y="1043888"/>
            <a:ext cx="3000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002060"/>
                </a:solidFill>
              </a:rPr>
              <a:t>Centre examene - 215 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Centre evaluare - 10</a:t>
            </a:r>
          </a:p>
          <a:p>
            <a:r>
              <a:rPr lang="ro-RO" sz="2000" b="1" dirty="0">
                <a:solidFill>
                  <a:srgbClr val="002060"/>
                </a:solidFill>
              </a:rPr>
              <a:t>Nr. candidați – 16340 elevi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2F4D71-F532-4F80-89A1-7EFE9D862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41777"/>
              </p:ext>
            </p:extLst>
          </p:nvPr>
        </p:nvGraphicFramePr>
        <p:xfrm>
          <a:off x="1423485" y="2633633"/>
          <a:ext cx="9943601" cy="3065137"/>
        </p:xfrm>
        <a:graphic>
          <a:graphicData uri="http://schemas.openxmlformats.org/drawingml/2006/table">
            <a:tbl>
              <a:tblPr/>
              <a:tblGrid>
                <a:gridCol w="520948">
                  <a:extLst>
                    <a:ext uri="{9D8B030D-6E8A-4147-A177-3AD203B41FA5}">
                      <a16:colId xmlns:a16="http://schemas.microsoft.com/office/drawing/2014/main" val="2637648010"/>
                    </a:ext>
                  </a:extLst>
                </a:gridCol>
                <a:gridCol w="576299">
                  <a:extLst>
                    <a:ext uri="{9D8B030D-6E8A-4147-A177-3AD203B41FA5}">
                      <a16:colId xmlns:a16="http://schemas.microsoft.com/office/drawing/2014/main" val="2166262818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528451376"/>
                    </a:ext>
                  </a:extLst>
                </a:gridCol>
                <a:gridCol w="520948">
                  <a:extLst>
                    <a:ext uri="{9D8B030D-6E8A-4147-A177-3AD203B41FA5}">
                      <a16:colId xmlns:a16="http://schemas.microsoft.com/office/drawing/2014/main" val="1252061269"/>
                    </a:ext>
                  </a:extLst>
                </a:gridCol>
                <a:gridCol w="625138">
                  <a:extLst>
                    <a:ext uri="{9D8B030D-6E8A-4147-A177-3AD203B41FA5}">
                      <a16:colId xmlns:a16="http://schemas.microsoft.com/office/drawing/2014/main" val="3641621733"/>
                    </a:ext>
                  </a:extLst>
                </a:gridCol>
                <a:gridCol w="576299">
                  <a:extLst>
                    <a:ext uri="{9D8B030D-6E8A-4147-A177-3AD203B41FA5}">
                      <a16:colId xmlns:a16="http://schemas.microsoft.com/office/drawing/2014/main" val="3222060612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2513740131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3506395543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58650253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142050606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1274586370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3719696878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591665945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764675830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2413320980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val="381415758"/>
                    </a:ext>
                  </a:extLst>
                </a:gridCol>
                <a:gridCol w="664209">
                  <a:extLst>
                    <a:ext uri="{9D8B030D-6E8A-4147-A177-3AD203B41FA5}">
                      <a16:colId xmlns:a16="http://schemas.microsoft.com/office/drawing/2014/main" val="2709431109"/>
                    </a:ext>
                  </a:extLst>
                </a:gridCol>
              </a:tblGrid>
              <a:tr h="391711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Prezenti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Nepre-zentati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Eliminati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 PESTE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1-1,99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2-2,99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3-3,99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4-4,99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5-5,99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6-6,99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7-7,99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8-8,99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9-9,99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Promova-bilitate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66313"/>
                  </a:ext>
                </a:extLst>
              </a:tr>
              <a:tr h="38191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561354"/>
                  </a:ext>
                </a:extLst>
              </a:tr>
              <a:tr h="38191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915695"/>
                  </a:ext>
                </a:extLst>
              </a:tr>
              <a:tr h="38191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189946"/>
                  </a:ext>
                </a:extLst>
              </a:tr>
              <a:tr h="38191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41059"/>
                  </a:ext>
                </a:extLst>
              </a:tr>
              <a:tr h="38191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91135"/>
                  </a:ext>
                </a:extLst>
              </a:tr>
              <a:tr h="38191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71356"/>
                  </a:ext>
                </a:extLst>
              </a:tr>
              <a:tr h="38191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0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5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1C36B2-CE23-4F84-B5C5-646A74E1F582}"/>
              </a:ext>
            </a:extLst>
          </p:cNvPr>
          <p:cNvSpPr/>
          <p:nvPr/>
        </p:nvSpPr>
        <p:spPr>
          <a:xfrm>
            <a:off x="923144" y="292268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 LA EXAMENELE NAȚIONALE  - 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1A8DB-7F9B-4199-A795-D716EAB819B9}"/>
              </a:ext>
            </a:extLst>
          </p:cNvPr>
          <p:cNvSpPr txBox="1"/>
          <p:nvPr/>
        </p:nvSpPr>
        <p:spPr>
          <a:xfrm>
            <a:off x="3148118" y="2161627"/>
            <a:ext cx="690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/>
              <a:t>Statistica Bacalaureat a elevilor de clasa a XII-a – 2023 – Sesiune</a:t>
            </a:r>
            <a:r>
              <a:rPr lang="en-US" b="1" dirty="0"/>
              <a:t>a</a:t>
            </a:r>
            <a:r>
              <a:rPr lang="ro-RO" b="1" dirty="0"/>
              <a:t>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FA100-604F-4F3A-B115-717C79450341}"/>
              </a:ext>
            </a:extLst>
          </p:cNvPr>
          <p:cNvSpPr txBox="1"/>
          <p:nvPr/>
        </p:nvSpPr>
        <p:spPr>
          <a:xfrm>
            <a:off x="3613529" y="5929606"/>
            <a:ext cx="6821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b="1" dirty="0">
                <a:solidFill>
                  <a:srgbClr val="002060"/>
                </a:solidFill>
              </a:rPr>
              <a:t>PROCENT PROMOVABILITATE 78,73%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FBBD5-A2A1-40CE-9245-090856E5B7C3}"/>
              </a:ext>
            </a:extLst>
          </p:cNvPr>
          <p:cNvSpPr txBox="1"/>
          <p:nvPr/>
        </p:nvSpPr>
        <p:spPr>
          <a:xfrm>
            <a:off x="6802016" y="1206381"/>
            <a:ext cx="391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BACALAUREAT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573FA-47DC-4254-BD57-3842F8856CD0}"/>
              </a:ext>
            </a:extLst>
          </p:cNvPr>
          <p:cNvSpPr txBox="1"/>
          <p:nvPr/>
        </p:nvSpPr>
        <p:spPr>
          <a:xfrm>
            <a:off x="923144" y="965953"/>
            <a:ext cx="2863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Sesiunea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o-RO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examene - 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</a:p>
          <a:p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evaluare - 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 candidați – 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16579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100CC7-7C34-446E-A78A-C67267EB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73801"/>
              </p:ext>
            </p:extLst>
          </p:nvPr>
        </p:nvGraphicFramePr>
        <p:xfrm>
          <a:off x="1836907" y="2578357"/>
          <a:ext cx="9310558" cy="3303851"/>
        </p:xfrm>
        <a:graphic>
          <a:graphicData uri="http://schemas.openxmlformats.org/drawingml/2006/table">
            <a:tbl>
              <a:tblPr/>
              <a:tblGrid>
                <a:gridCol w="526946">
                  <a:extLst>
                    <a:ext uri="{9D8B030D-6E8A-4147-A177-3AD203B41FA5}">
                      <a16:colId xmlns:a16="http://schemas.microsoft.com/office/drawing/2014/main" val="1198219893"/>
                    </a:ext>
                  </a:extLst>
                </a:gridCol>
                <a:gridCol w="626638">
                  <a:extLst>
                    <a:ext uri="{9D8B030D-6E8A-4147-A177-3AD203B41FA5}">
                      <a16:colId xmlns:a16="http://schemas.microsoft.com/office/drawing/2014/main" val="3523224891"/>
                    </a:ext>
                  </a:extLst>
                </a:gridCol>
                <a:gridCol w="769055">
                  <a:extLst>
                    <a:ext uri="{9D8B030D-6E8A-4147-A177-3AD203B41FA5}">
                      <a16:colId xmlns:a16="http://schemas.microsoft.com/office/drawing/2014/main" val="3639056043"/>
                    </a:ext>
                  </a:extLst>
                </a:gridCol>
                <a:gridCol w="672924">
                  <a:extLst>
                    <a:ext uri="{9D8B030D-6E8A-4147-A177-3AD203B41FA5}">
                      <a16:colId xmlns:a16="http://schemas.microsoft.com/office/drawing/2014/main" val="4059527036"/>
                    </a:ext>
                  </a:extLst>
                </a:gridCol>
                <a:gridCol w="715649">
                  <a:extLst>
                    <a:ext uri="{9D8B030D-6E8A-4147-A177-3AD203B41FA5}">
                      <a16:colId xmlns:a16="http://schemas.microsoft.com/office/drawing/2014/main" val="3646688628"/>
                    </a:ext>
                  </a:extLst>
                </a:gridCol>
                <a:gridCol w="697847">
                  <a:extLst>
                    <a:ext uri="{9D8B030D-6E8A-4147-A177-3AD203B41FA5}">
                      <a16:colId xmlns:a16="http://schemas.microsoft.com/office/drawing/2014/main" val="3734603711"/>
                    </a:ext>
                  </a:extLst>
                </a:gridCol>
                <a:gridCol w="672924">
                  <a:extLst>
                    <a:ext uri="{9D8B030D-6E8A-4147-A177-3AD203B41FA5}">
                      <a16:colId xmlns:a16="http://schemas.microsoft.com/office/drawing/2014/main" val="2410231214"/>
                    </a:ext>
                  </a:extLst>
                </a:gridCol>
                <a:gridCol w="640879">
                  <a:extLst>
                    <a:ext uri="{9D8B030D-6E8A-4147-A177-3AD203B41FA5}">
                      <a16:colId xmlns:a16="http://schemas.microsoft.com/office/drawing/2014/main" val="2897979672"/>
                    </a:ext>
                  </a:extLst>
                </a:gridCol>
                <a:gridCol w="626638">
                  <a:extLst>
                    <a:ext uri="{9D8B030D-6E8A-4147-A177-3AD203B41FA5}">
                      <a16:colId xmlns:a16="http://schemas.microsoft.com/office/drawing/2014/main" val="990624387"/>
                    </a:ext>
                  </a:extLst>
                </a:gridCol>
                <a:gridCol w="626638">
                  <a:extLst>
                    <a:ext uri="{9D8B030D-6E8A-4147-A177-3AD203B41FA5}">
                      <a16:colId xmlns:a16="http://schemas.microsoft.com/office/drawing/2014/main" val="2462456967"/>
                    </a:ext>
                  </a:extLst>
                </a:gridCol>
                <a:gridCol w="626638">
                  <a:extLst>
                    <a:ext uri="{9D8B030D-6E8A-4147-A177-3AD203B41FA5}">
                      <a16:colId xmlns:a16="http://schemas.microsoft.com/office/drawing/2014/main" val="2661103169"/>
                    </a:ext>
                  </a:extLst>
                </a:gridCol>
                <a:gridCol w="626638">
                  <a:extLst>
                    <a:ext uri="{9D8B030D-6E8A-4147-A177-3AD203B41FA5}">
                      <a16:colId xmlns:a16="http://schemas.microsoft.com/office/drawing/2014/main" val="3203121009"/>
                    </a:ext>
                  </a:extLst>
                </a:gridCol>
                <a:gridCol w="626638">
                  <a:extLst>
                    <a:ext uri="{9D8B030D-6E8A-4147-A177-3AD203B41FA5}">
                      <a16:colId xmlns:a16="http://schemas.microsoft.com/office/drawing/2014/main" val="967772974"/>
                    </a:ext>
                  </a:extLst>
                </a:gridCol>
                <a:gridCol w="854506">
                  <a:extLst>
                    <a:ext uri="{9D8B030D-6E8A-4147-A177-3AD203B41FA5}">
                      <a16:colId xmlns:a16="http://schemas.microsoft.com/office/drawing/2014/main" val="316222335"/>
                    </a:ext>
                  </a:extLst>
                </a:gridCol>
              </a:tblGrid>
              <a:tr h="430141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Inscrisi</a:t>
                      </a:r>
                      <a:endParaRPr lang="ro-R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Prezenti</a:t>
                      </a:r>
                      <a:endParaRPr lang="ro-R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Nepre-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zentati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Eliminati</a:t>
                      </a:r>
                      <a:endParaRPr lang="ro-R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Respinsi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 medii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Respinsi</a:t>
                      </a:r>
                      <a:endParaRPr lang="ro-R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6-6,99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7-7,99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8-8,99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9-9,99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Promova-</a:t>
                      </a:r>
                      <a:br>
                        <a:rPr lang="ro-R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bilitate</a:t>
                      </a:r>
                      <a:endParaRPr lang="ro-R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6545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153399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97633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843535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291350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444200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83390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24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9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B8B6B09-0D21-4B7B-8A5C-DE69FAA6BCCD}"/>
              </a:ext>
            </a:extLst>
          </p:cNvPr>
          <p:cNvGrpSpPr/>
          <p:nvPr/>
        </p:nvGrpSpPr>
        <p:grpSpPr>
          <a:xfrm>
            <a:off x="8314874" y="397698"/>
            <a:ext cx="2531809" cy="2933091"/>
            <a:chOff x="9115263" y="289786"/>
            <a:chExt cx="2531809" cy="29742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8701D7-154E-4C6A-9E1D-DFF1993440E9}"/>
                </a:ext>
              </a:extLst>
            </p:cNvPr>
            <p:cNvSpPr/>
            <p:nvPr/>
          </p:nvSpPr>
          <p:spPr>
            <a:xfrm>
              <a:off x="9666988" y="289786"/>
              <a:ext cx="1480611" cy="46814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74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VALORI</a:t>
              </a:r>
              <a:endParaRPr lang="ro-RO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593ACC-15C3-4B30-A9BB-7EAA5DFAE3F2}"/>
                </a:ext>
              </a:extLst>
            </p:cNvPr>
            <p:cNvSpPr/>
            <p:nvPr/>
          </p:nvSpPr>
          <p:spPr>
            <a:xfrm>
              <a:off x="9115263" y="736061"/>
              <a:ext cx="2531809" cy="25279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740000"/>
              </a:solidFill>
            </a:ln>
          </p:spPr>
          <p:txBody>
            <a:bodyPr wrap="square" numCol="1">
              <a:spAutoFit/>
            </a:bodyPr>
            <a:lstStyle/>
            <a:p>
              <a:pPr algn="ctr">
                <a:spcAft>
                  <a:spcPts val="600"/>
                </a:spcAft>
                <a:tabLst>
                  <a:tab pos="2328863" algn="l"/>
                </a:tabLst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INTEGRITATE</a:t>
              </a:r>
            </a:p>
            <a:p>
              <a:pPr algn="ctr">
                <a:spcAft>
                  <a:spcPts val="600"/>
                </a:spcAft>
                <a:tabLst>
                  <a:tab pos="2328863" algn="l"/>
                </a:tabLst>
              </a:pPr>
              <a:r>
                <a:rPr lang="ro-RO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CALITAT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endParaRPr lang="ro-RO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  <a:tabLst>
                  <a:tab pos="2328863" algn="l"/>
                </a:tabLst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RESPECT</a:t>
              </a:r>
            </a:p>
            <a:p>
              <a:pPr algn="ctr">
                <a:spcAft>
                  <a:spcPts val="600"/>
                </a:spcAft>
                <a:tabLst>
                  <a:tab pos="2328863" algn="l"/>
                </a:tabLst>
              </a:pPr>
              <a:r>
                <a:rPr lang="ro-RO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CREATIVITATE</a:t>
              </a:r>
            </a:p>
            <a:p>
              <a:pPr algn="ctr">
                <a:spcAft>
                  <a:spcPts val="600"/>
                </a:spcAft>
                <a:tabLst>
                  <a:tab pos="2328863" algn="l"/>
                </a:tabLst>
              </a:pPr>
              <a:r>
                <a:rPr lang="ro-RO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PERSEVERENȚĂ</a:t>
              </a:r>
            </a:p>
            <a:p>
              <a:pPr algn="ctr">
                <a:spcAft>
                  <a:spcPts val="600"/>
                </a:spcAft>
                <a:tabLst>
                  <a:tab pos="2328863" algn="l"/>
                </a:tabLst>
              </a:pPr>
              <a:r>
                <a:rPr lang="ro-RO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COMPETENȚĂ</a:t>
              </a:r>
            </a:p>
            <a:p>
              <a:pPr algn="ctr">
                <a:spcAft>
                  <a:spcPts val="600"/>
                </a:spcAft>
                <a:tabLst>
                  <a:tab pos="2328863" algn="l"/>
                </a:tabLst>
              </a:pPr>
              <a:r>
                <a:rPr lang="ro-RO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CORECTITUDINE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686732-9552-454B-8563-529557ED6C6F}"/>
              </a:ext>
            </a:extLst>
          </p:cNvPr>
          <p:cNvGrpSpPr/>
          <p:nvPr/>
        </p:nvGrpSpPr>
        <p:grpSpPr>
          <a:xfrm>
            <a:off x="620201" y="362864"/>
            <a:ext cx="6513851" cy="6020104"/>
            <a:chOff x="4477109" y="274289"/>
            <a:chExt cx="5063411" cy="581503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06C4F5-6149-400B-B247-FB3F40323CE3}"/>
                </a:ext>
              </a:extLst>
            </p:cNvPr>
            <p:cNvSpPr/>
            <p:nvPr/>
          </p:nvSpPr>
          <p:spPr>
            <a:xfrm>
              <a:off x="5793230" y="274289"/>
              <a:ext cx="2431166" cy="4459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74000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n w="95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o-RO" sz="2400" b="1" dirty="0">
                  <a:ln w="95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MISIUNE</a:t>
              </a:r>
              <a:r>
                <a:rPr lang="en-US" sz="2400" b="1" dirty="0">
                  <a:ln w="95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  I.S.M.B.</a:t>
              </a:r>
              <a:r>
                <a:rPr lang="ro-RO" sz="2400" b="1" dirty="0">
                  <a:ln w="95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o-RO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BF5ED6-05B0-4A46-8CBC-3A259060D39E}"/>
                </a:ext>
              </a:extLst>
            </p:cNvPr>
            <p:cNvSpPr/>
            <p:nvPr/>
          </p:nvSpPr>
          <p:spPr>
            <a:xfrm>
              <a:off x="4477109" y="735954"/>
              <a:ext cx="5063411" cy="5353369"/>
            </a:xfrm>
            <a:prstGeom prst="rect">
              <a:avLst/>
            </a:prstGeom>
            <a:grpFill/>
            <a:ln w="28575">
              <a:solidFill>
                <a:srgbClr val="7400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US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Înfăptuirea politicilor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educaţionale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ale Ministerului Educației, cu scopul asigurării cadrului adecvat pentru o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educaţie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calitate în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învăţământul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bucureştean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US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Asigurarea unui management flexibil la nivelul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unităţilor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învăţământ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în perspectiva realizării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egalităţii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şanselor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în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educaţie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 reducerii absenteismului, abandonului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şcolar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părăsirii timpurii a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şcolii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îmbunătăţirea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rezultatelor la examenele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naţionale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testările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internaţionale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US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Facilitarea participării cadrelor didactice la cursuri de formare continuă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perfecţionare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în vederea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îmbunătăţirii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abilităţilor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lor digitale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implicit, a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calităţii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procesului instructiv –educativ.</a:t>
              </a:r>
            </a:p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US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Promovarea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învăţământului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profesional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tehnic (IPT)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corelarea ofertei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educaţionale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cu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cerinţele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economiei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naţionale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în vederea unei bune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inserţii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sociale a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absolvenţilor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US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Crearea unui climat de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siguranţă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fizică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sănătate în toate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unităţile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învăţământ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bucureştene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US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Dezvoltarea parteneriatelor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educaţionale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şcoală-părinţi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comunitatea publică locală, </a:t>
              </a:r>
              <a:r>
                <a:rPr lang="ro-RO" sz="1600" dirty="0" err="1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agenţi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economici, sindicate, ONG-uri.</a:t>
              </a:r>
            </a:p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US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o-RO" sz="1600" dirty="0">
                  <a:ln w="3175">
                    <a:solidFill>
                      <a:schemeClr val="tx1"/>
                    </a:solidFill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Atragerea de noi resurse de finanțare și gestionarea eficientă a celor existente.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6B45A8-45EB-4263-AFC5-0B5EF820C5CA}"/>
              </a:ext>
            </a:extLst>
          </p:cNvPr>
          <p:cNvGrpSpPr/>
          <p:nvPr/>
        </p:nvGrpSpPr>
        <p:grpSpPr>
          <a:xfrm>
            <a:off x="7254044" y="3611889"/>
            <a:ext cx="4705720" cy="2778051"/>
            <a:chOff x="3467247" y="3615951"/>
            <a:chExt cx="4705720" cy="277805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94D562-B1BE-41DB-A0DB-B6D1F355AE40}"/>
                </a:ext>
              </a:extLst>
            </p:cNvPr>
            <p:cNvSpPr/>
            <p:nvPr/>
          </p:nvSpPr>
          <p:spPr>
            <a:xfrm>
              <a:off x="3467247" y="3615951"/>
              <a:ext cx="4705720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74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ln w="95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SERVICII ÎN CADRUL I.S.M.B.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09E1EA-BFF8-4265-B4C5-0FCEF661D7BE}"/>
                </a:ext>
              </a:extLst>
            </p:cNvPr>
            <p:cNvSpPr/>
            <p:nvPr/>
          </p:nvSpPr>
          <p:spPr>
            <a:xfrm>
              <a:off x="3985305" y="4085678"/>
              <a:ext cx="3773115" cy="2308324"/>
            </a:xfrm>
            <a:prstGeom prst="rect">
              <a:avLst/>
            </a:prstGeom>
            <a:grpFill/>
            <a:ln w="28575">
              <a:solidFill>
                <a:srgbClr val="740000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Clr>
                  <a:srgbClr val="002060"/>
                </a:buClr>
                <a:buSzPct val="110000"/>
                <a:buFont typeface="Wingdings" panose="05000000000000000000" pitchFamily="2" charset="2"/>
                <a:buChar char=""/>
              </a:pPr>
              <a:r>
                <a:rPr lang="ro-RO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Financiar-Contabilitate</a:t>
              </a:r>
            </a:p>
            <a:p>
              <a:pPr marL="342900" indent="-342900">
                <a:buClr>
                  <a:srgbClr val="002060"/>
                </a:buClr>
                <a:buSzPct val="110000"/>
                <a:buFont typeface="Wingdings" panose="05000000000000000000" pitchFamily="2" charset="2"/>
                <a:buChar char=""/>
              </a:pPr>
              <a:r>
                <a:rPr lang="ro-RO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Secretariat – arhivă </a:t>
              </a:r>
            </a:p>
            <a:p>
              <a:pPr marL="342900" indent="-342900">
                <a:buClr>
                  <a:srgbClr val="002060"/>
                </a:buClr>
                <a:buSzPct val="110000"/>
                <a:buFont typeface="Wingdings" panose="05000000000000000000" pitchFamily="2" charset="2"/>
                <a:buChar char=""/>
              </a:pPr>
              <a:r>
                <a:rPr lang="ro-RO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Audit</a:t>
              </a:r>
            </a:p>
            <a:p>
              <a:pPr marL="342900" indent="-342900">
                <a:buClr>
                  <a:srgbClr val="002060"/>
                </a:buClr>
                <a:buSzPct val="110000"/>
                <a:buFont typeface="Wingdings" panose="05000000000000000000" pitchFamily="2" charset="2"/>
                <a:buChar char=""/>
              </a:pPr>
              <a:r>
                <a:rPr lang="ro-RO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Juridic</a:t>
              </a:r>
            </a:p>
            <a:p>
              <a:pPr marL="342900" indent="-342900">
                <a:buClr>
                  <a:srgbClr val="002060"/>
                </a:buClr>
                <a:buSzPct val="110000"/>
                <a:buFont typeface="Wingdings" panose="05000000000000000000" pitchFamily="2" charset="2"/>
                <a:buChar char=""/>
              </a:pPr>
              <a:r>
                <a:rPr lang="ro-RO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Tehnic și administrativ</a:t>
              </a:r>
            </a:p>
            <a:p>
              <a:pPr marL="342900" indent="-342900">
                <a:buClr>
                  <a:srgbClr val="002060"/>
                </a:buClr>
                <a:buSzPct val="110000"/>
                <a:buFont typeface="Wingdings" panose="05000000000000000000" pitchFamily="2" charset="2"/>
                <a:buChar char=""/>
              </a:pPr>
              <a:r>
                <a:rPr lang="ro-RO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Rețea școlară și acte de studii</a:t>
              </a:r>
            </a:p>
            <a:p>
              <a:pPr marL="342900" indent="-342900">
                <a:buClr>
                  <a:srgbClr val="002060"/>
                </a:buClr>
                <a:buSzPct val="110000"/>
                <a:buFont typeface="Wingdings" panose="05000000000000000000" pitchFamily="2" charset="2"/>
                <a:buChar char=""/>
              </a:pPr>
              <a:r>
                <a:rPr lang="ro-RO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Salarizare – Normare</a:t>
              </a:r>
            </a:p>
            <a:p>
              <a:pPr marL="342900" indent="-342900">
                <a:buClr>
                  <a:srgbClr val="002060"/>
                </a:buClr>
                <a:buSzPct val="110000"/>
                <a:buFont typeface="Wingdings" panose="05000000000000000000" pitchFamily="2" charset="2"/>
                <a:buChar char=""/>
              </a:pPr>
              <a:r>
                <a:rPr lang="ro-RO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Informatizare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2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1C36B2-CE23-4F84-B5C5-646A74E1F582}"/>
              </a:ext>
            </a:extLst>
          </p:cNvPr>
          <p:cNvSpPr/>
          <p:nvPr/>
        </p:nvSpPr>
        <p:spPr>
          <a:xfrm>
            <a:off x="884980" y="287974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 LA EXAMENELE NAȚIONALE  - 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1A8DB-7F9B-4199-A795-D716EAB819B9}"/>
              </a:ext>
            </a:extLst>
          </p:cNvPr>
          <p:cNvSpPr txBox="1"/>
          <p:nvPr/>
        </p:nvSpPr>
        <p:spPr>
          <a:xfrm>
            <a:off x="2539487" y="2272292"/>
            <a:ext cx="690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2060"/>
                </a:solidFill>
              </a:rPr>
              <a:t>Statistica Bacalaureat a elevilor de clasa a XII-a – 2023 – Sesiune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ro-RO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 </a:t>
            </a:r>
            <a:r>
              <a:rPr lang="ro-RO" b="1" dirty="0">
                <a:solidFill>
                  <a:srgbClr val="002060"/>
                </a:solidFill>
              </a:rPr>
              <a:t>II</a:t>
            </a:r>
            <a:r>
              <a:rPr lang="en-US" b="1" dirty="0">
                <a:solidFill>
                  <a:srgbClr val="002060"/>
                </a:solidFill>
              </a:rPr>
              <a:t>-a</a:t>
            </a:r>
            <a:endParaRPr lang="ro-RO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FA100-604F-4F3A-B115-717C79450341}"/>
              </a:ext>
            </a:extLst>
          </p:cNvPr>
          <p:cNvSpPr txBox="1"/>
          <p:nvPr/>
        </p:nvSpPr>
        <p:spPr>
          <a:xfrm>
            <a:off x="3498355" y="5785196"/>
            <a:ext cx="7229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b="1" dirty="0">
                <a:solidFill>
                  <a:srgbClr val="002060"/>
                </a:solidFill>
              </a:rPr>
              <a:t>PROCENT PROMOVABILITATE 34,43%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E40F6-C125-4489-96F2-1058069D8C46}"/>
              </a:ext>
            </a:extLst>
          </p:cNvPr>
          <p:cNvSpPr txBox="1"/>
          <p:nvPr/>
        </p:nvSpPr>
        <p:spPr>
          <a:xfrm>
            <a:off x="923144" y="965953"/>
            <a:ext cx="2863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endParaRPr lang="ro-RO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examene - 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evaluare - 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 candidați - 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4113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921E48F-AD0D-4C9D-A8B1-D1C043054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40951"/>
              </p:ext>
            </p:extLst>
          </p:nvPr>
        </p:nvGraphicFramePr>
        <p:xfrm>
          <a:off x="1626605" y="2747634"/>
          <a:ext cx="9319525" cy="2844904"/>
        </p:xfrm>
        <a:graphic>
          <a:graphicData uri="http://schemas.openxmlformats.org/drawingml/2006/table">
            <a:tbl>
              <a:tblPr/>
              <a:tblGrid>
                <a:gridCol w="876827">
                  <a:extLst>
                    <a:ext uri="{9D8B030D-6E8A-4147-A177-3AD203B41FA5}">
                      <a16:colId xmlns:a16="http://schemas.microsoft.com/office/drawing/2014/main" val="1779496407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val="2336610378"/>
                    </a:ext>
                  </a:extLst>
                </a:gridCol>
                <a:gridCol w="699241">
                  <a:extLst>
                    <a:ext uri="{9D8B030D-6E8A-4147-A177-3AD203B41FA5}">
                      <a16:colId xmlns:a16="http://schemas.microsoft.com/office/drawing/2014/main" val="3127578755"/>
                    </a:ext>
                  </a:extLst>
                </a:gridCol>
                <a:gridCol w="606750">
                  <a:extLst>
                    <a:ext uri="{9D8B030D-6E8A-4147-A177-3AD203B41FA5}">
                      <a16:colId xmlns:a16="http://schemas.microsoft.com/office/drawing/2014/main" val="824845175"/>
                    </a:ext>
                  </a:extLst>
                </a:gridCol>
                <a:gridCol w="743637">
                  <a:extLst>
                    <a:ext uri="{9D8B030D-6E8A-4147-A177-3AD203B41FA5}">
                      <a16:colId xmlns:a16="http://schemas.microsoft.com/office/drawing/2014/main" val="451775114"/>
                    </a:ext>
                  </a:extLst>
                </a:gridCol>
                <a:gridCol w="725140">
                  <a:extLst>
                    <a:ext uri="{9D8B030D-6E8A-4147-A177-3AD203B41FA5}">
                      <a16:colId xmlns:a16="http://schemas.microsoft.com/office/drawing/2014/main" val="950769843"/>
                    </a:ext>
                  </a:extLst>
                </a:gridCol>
                <a:gridCol w="695542">
                  <a:extLst>
                    <a:ext uri="{9D8B030D-6E8A-4147-A177-3AD203B41FA5}">
                      <a16:colId xmlns:a16="http://schemas.microsoft.com/office/drawing/2014/main" val="892605826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val="1255569325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val="391760457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val="1823047795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val="1053377985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val="2463196795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val="3612744897"/>
                    </a:ext>
                  </a:extLst>
                </a:gridCol>
                <a:gridCol w="828731">
                  <a:extLst>
                    <a:ext uri="{9D8B030D-6E8A-4147-A177-3AD203B41FA5}">
                      <a16:colId xmlns:a16="http://schemas.microsoft.com/office/drawing/2014/main" val="2818939856"/>
                    </a:ext>
                  </a:extLst>
                </a:gridCol>
              </a:tblGrid>
              <a:tr h="61909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Inscrisi</a:t>
                      </a:r>
                      <a:endParaRPr lang="ro-R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Prezenti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Nepre-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zentati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Eliminati</a:t>
                      </a:r>
                      <a:endParaRPr lang="ro-R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Respinsi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 medii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Respinsi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6-6,99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7-7,99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8-8,99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9-9,99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Reusiti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Promova-</a:t>
                      </a:r>
                      <a:b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o-R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bilitate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108783"/>
                  </a:ext>
                </a:extLst>
              </a:tr>
              <a:tr h="309549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765341"/>
                  </a:ext>
                </a:extLst>
              </a:tr>
              <a:tr h="309549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849138"/>
                  </a:ext>
                </a:extLst>
              </a:tr>
              <a:tr h="309549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670363"/>
                  </a:ext>
                </a:extLst>
              </a:tr>
              <a:tr h="309549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117230"/>
                  </a:ext>
                </a:extLst>
              </a:tr>
              <a:tr h="309549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74763"/>
                  </a:ext>
                </a:extLst>
              </a:tr>
              <a:tr h="309549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078364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499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6C84BA-F8ED-4AF8-AA00-A3887FEEF04F}"/>
              </a:ext>
            </a:extLst>
          </p:cNvPr>
          <p:cNvSpPr txBox="1"/>
          <p:nvPr/>
        </p:nvSpPr>
        <p:spPr>
          <a:xfrm>
            <a:off x="6802016" y="1215090"/>
            <a:ext cx="391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BACALAUREAT</a:t>
            </a:r>
          </a:p>
        </p:txBody>
      </p:sp>
    </p:spTree>
    <p:extLst>
      <p:ext uri="{BB962C8B-B14F-4D97-AF65-F5344CB8AC3E}">
        <p14:creationId xmlns:p14="http://schemas.microsoft.com/office/powerpoint/2010/main" val="14455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B488FF-2BD6-4B3E-92C0-6E6F64507E03}"/>
              </a:ext>
            </a:extLst>
          </p:cNvPr>
          <p:cNvSpPr/>
          <p:nvPr/>
        </p:nvSpPr>
        <p:spPr>
          <a:xfrm>
            <a:off x="773874" y="259028"/>
            <a:ext cx="10802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EXAMENE NA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ȚIONALE </a:t>
            </a:r>
          </a:p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EVALUARE  ONLINE</a:t>
            </a:r>
          </a:p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4F001-87FE-4950-B80C-58B89FF92782}"/>
              </a:ext>
            </a:extLst>
          </p:cNvPr>
          <p:cNvSpPr txBox="1"/>
          <p:nvPr/>
        </p:nvSpPr>
        <p:spPr>
          <a:xfrm>
            <a:off x="851512" y="2274838"/>
            <a:ext cx="4902680" cy="292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 NAȚIONALĂ </a:t>
            </a:r>
          </a:p>
          <a:p>
            <a:pPr algn="ctr"/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16340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lucrări București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evaluare Județul Dâmbovița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(online), Jude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 Tulcea (trad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iț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ional)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evaluatori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de evaluare: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Colegiul Economic Virgil Madgearu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Colegiul Național Școala Centrală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E4E75-9B6A-4AEA-B91D-24D5410521F6}"/>
              </a:ext>
            </a:extLst>
          </p:cNvPr>
          <p:cNvSpPr txBox="1"/>
          <p:nvPr/>
        </p:nvSpPr>
        <p:spPr>
          <a:xfrm>
            <a:off x="6262777" y="1759788"/>
            <a:ext cx="5564037" cy="464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BACALAUREAT</a:t>
            </a:r>
          </a:p>
          <a:p>
            <a:pPr algn="ctr"/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Sesiunea 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9153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lucrări evaluate (Județul Călărași-online)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379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evaluatori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de evaluare: </a:t>
            </a:r>
          </a:p>
          <a:p>
            <a:pPr marL="896938" lvl="1" indent="-285750"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centre</a:t>
            </a:r>
          </a:p>
          <a:p>
            <a:pPr marL="896938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Liceul Teoretic Bilingv Miguel de Cervantes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1188" lvl="1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Colegiul Tehnic Mecanic Grivița -online</a:t>
            </a:r>
          </a:p>
          <a:p>
            <a:pPr lvl="1"/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Sesiunea II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6653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lucrări evaluate –evaluare online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evaluatori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de evaluare: </a:t>
            </a:r>
          </a:p>
          <a:p>
            <a:pPr marL="982663" lvl="2" indent="-285750"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Colegiul Tehnic Mecanic Grivița, cu două locații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0DCB54-10F2-405E-875A-6DF247CA7521}"/>
              </a:ext>
            </a:extLst>
          </p:cNvPr>
          <p:cNvSpPr/>
          <p:nvPr/>
        </p:nvSpPr>
        <p:spPr>
          <a:xfrm>
            <a:off x="782500" y="370362"/>
            <a:ext cx="10802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 EXAMENE NA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ȚIONALE </a:t>
            </a:r>
            <a:endParaRPr lang="en-US" sz="2800" b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COMPARA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ȚII 2020-2023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4752F-474F-413C-B8FC-A4D34B737A0E}"/>
              </a:ext>
            </a:extLst>
          </p:cNvPr>
          <p:cNvSpPr txBox="1"/>
          <p:nvPr/>
        </p:nvSpPr>
        <p:spPr>
          <a:xfrm>
            <a:off x="1568090" y="1511713"/>
            <a:ext cx="94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PROCENT PROMOVABILITATE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8646B44-E244-4987-A5CE-C42050D46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13376"/>
              </p:ext>
            </p:extLst>
          </p:nvPr>
        </p:nvGraphicFramePr>
        <p:xfrm>
          <a:off x="2106321" y="2052612"/>
          <a:ext cx="8155132" cy="15019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8783">
                  <a:extLst>
                    <a:ext uri="{9D8B030D-6E8A-4147-A177-3AD203B41FA5}">
                      <a16:colId xmlns:a16="http://schemas.microsoft.com/office/drawing/2014/main" val="1927645479"/>
                    </a:ext>
                  </a:extLst>
                </a:gridCol>
                <a:gridCol w="2038783">
                  <a:extLst>
                    <a:ext uri="{9D8B030D-6E8A-4147-A177-3AD203B41FA5}">
                      <a16:colId xmlns:a16="http://schemas.microsoft.com/office/drawing/2014/main" val="4120167432"/>
                    </a:ext>
                  </a:extLst>
                </a:gridCol>
                <a:gridCol w="2038783">
                  <a:extLst>
                    <a:ext uri="{9D8B030D-6E8A-4147-A177-3AD203B41FA5}">
                      <a16:colId xmlns:a16="http://schemas.microsoft.com/office/drawing/2014/main" val="1081361787"/>
                    </a:ext>
                  </a:extLst>
                </a:gridCol>
                <a:gridCol w="2038783">
                  <a:extLst>
                    <a:ext uri="{9D8B030D-6E8A-4147-A177-3AD203B41FA5}">
                      <a16:colId xmlns:a16="http://schemas.microsoft.com/office/drawing/2014/main" val="1624566196"/>
                    </a:ext>
                  </a:extLst>
                </a:gridCol>
              </a:tblGrid>
              <a:tr h="522374">
                <a:tc gridSpan="4"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EVALUAREA NAȚIONALĂ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61040"/>
                  </a:ext>
                </a:extLst>
              </a:tr>
              <a:tr h="416773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37519"/>
                  </a:ext>
                </a:extLst>
              </a:tr>
              <a:tr h="52237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87,69%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87,95%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91,70%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89,02%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66128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F3CA51FA-C951-43D4-8CD6-FF163C925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36797"/>
              </p:ext>
            </p:extLst>
          </p:nvPr>
        </p:nvGraphicFramePr>
        <p:xfrm>
          <a:off x="2064962" y="3929047"/>
          <a:ext cx="8426302" cy="20882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3670">
                  <a:extLst>
                    <a:ext uri="{9D8B030D-6E8A-4147-A177-3AD203B41FA5}">
                      <a16:colId xmlns:a16="http://schemas.microsoft.com/office/drawing/2014/main" val="1927645479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10939593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2016743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707698060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1081361787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968283013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939003469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866064193"/>
                    </a:ext>
                  </a:extLst>
                </a:gridCol>
              </a:tblGrid>
              <a:tr h="525957">
                <a:tc gridSpan="8"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BACALAUREAT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61040"/>
                  </a:ext>
                </a:extLst>
              </a:tr>
              <a:tr h="449338">
                <a:tc gridSpan="2"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o-RO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37519"/>
                  </a:ext>
                </a:extLst>
              </a:tr>
              <a:tr h="525957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Sesiunea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Sesiunea a II-a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Sesiunea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Sesiunea a II-a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Sesiunea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Sesiunea a II-a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Sesiunea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Sesiunea a II-a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66128"/>
                  </a:ext>
                </a:extLst>
              </a:tr>
              <a:tr h="525957"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/>
                        <a:t>78,70%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/>
                        <a:t>38,93%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/>
                        <a:t>74,35%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/>
                        <a:t>31,22%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/>
                        <a:t>78,93%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/>
                        <a:t>35,85%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/>
                        <a:t>78,73%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34,43%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0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6FC768-EED8-4A1D-8474-AC017FED16B6}"/>
              </a:ext>
            </a:extLst>
          </p:cNvPr>
          <p:cNvSpPr/>
          <p:nvPr/>
        </p:nvSpPr>
        <p:spPr>
          <a:xfrm>
            <a:off x="879528" y="1539098"/>
            <a:ext cx="336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Situație repartizare computerizată, 202</a:t>
            </a:r>
            <a:r>
              <a:rPr lang="ro-RO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o-RO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D954A2-8482-423E-A042-CE029F48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16321"/>
              </p:ext>
            </p:extLst>
          </p:nvPr>
        </p:nvGraphicFramePr>
        <p:xfrm>
          <a:off x="879529" y="2254441"/>
          <a:ext cx="3367191" cy="3571440"/>
        </p:xfrm>
        <a:graphic>
          <a:graphicData uri="http://schemas.openxmlformats.org/drawingml/2006/table">
            <a:tbl>
              <a:tblPr/>
              <a:tblGrid>
                <a:gridCol w="2167027">
                  <a:extLst>
                    <a:ext uri="{9D8B030D-6E8A-4147-A177-3AD203B41FA5}">
                      <a16:colId xmlns:a16="http://schemas.microsoft.com/office/drawing/2014/main" val="159481439"/>
                    </a:ext>
                  </a:extLst>
                </a:gridCol>
                <a:gridCol w="1200164">
                  <a:extLst>
                    <a:ext uri="{9D8B030D-6E8A-4147-A177-3AD203B41FA5}">
                      <a16:colId xmlns:a16="http://schemas.microsoft.com/office/drawing/2014/main" val="2706889725"/>
                    </a:ext>
                  </a:extLst>
                </a:gridCol>
              </a:tblGrid>
              <a:tr h="384192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Categorie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Nr. candidați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09948"/>
                  </a:ext>
                </a:extLst>
              </a:tr>
              <a:tr h="5159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Candidați repartizați școli proveniență Bucuresti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17014"/>
                  </a:ext>
                </a:extLst>
              </a:tr>
              <a:tr h="515932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Candidați repartizați școli proveniență alte județe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722635"/>
                  </a:ext>
                </a:extLst>
              </a:tr>
              <a:tr h="332156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repartizați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410605"/>
                  </a:ext>
                </a:extLst>
              </a:tr>
              <a:tr h="5159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Candidați nerepartizați școli proveniență Bucuresti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659597"/>
                  </a:ext>
                </a:extLst>
              </a:tr>
              <a:tr h="515932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Candidați nerepartizați școli proveniență alte județe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346884"/>
                  </a:ext>
                </a:extLst>
              </a:tr>
              <a:tr h="275432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nerepartizați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66916"/>
                  </a:ext>
                </a:extLst>
              </a:tr>
              <a:tr h="515932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 CANDIDAȚI ADMITERE COMPUTERIZATĂ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62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6EFCF8-B75C-40E4-96B3-CA9371651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25276"/>
              </p:ext>
            </p:extLst>
          </p:nvPr>
        </p:nvGraphicFramePr>
        <p:xfrm>
          <a:off x="4981760" y="1530476"/>
          <a:ext cx="3170208" cy="3990429"/>
        </p:xfrm>
        <a:graphic>
          <a:graphicData uri="http://schemas.openxmlformats.org/drawingml/2006/table">
            <a:tbl>
              <a:tblPr/>
              <a:tblGrid>
                <a:gridCol w="1856476">
                  <a:extLst>
                    <a:ext uri="{9D8B030D-6E8A-4147-A177-3AD203B41FA5}">
                      <a16:colId xmlns:a16="http://schemas.microsoft.com/office/drawing/2014/main" val="3394104731"/>
                    </a:ext>
                  </a:extLst>
                </a:gridCol>
                <a:gridCol w="1313732">
                  <a:extLst>
                    <a:ext uri="{9D8B030D-6E8A-4147-A177-3AD203B41FA5}">
                      <a16:colId xmlns:a16="http://schemas.microsoft.com/office/drawing/2014/main" val="4237971266"/>
                    </a:ext>
                  </a:extLst>
                </a:gridCol>
              </a:tblGrid>
              <a:tr h="10494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kern="12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Situație repartizare computerizată pe locuri speciale pentru ROMI, 202</a:t>
                      </a:r>
                      <a:r>
                        <a:rPr lang="ro-RO" sz="1800" kern="12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it-IT" sz="1800" kern="12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736234"/>
                  </a:ext>
                </a:extLst>
              </a:tr>
              <a:tr h="38313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Categorie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Nr. candidați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80197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Candidați înscriși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752245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Nerepartizați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772795"/>
                  </a:ext>
                </a:extLst>
              </a:tr>
              <a:tr h="5536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 </a:t>
                      </a:r>
                      <a:r>
                        <a:rPr lang="fr-FR" sz="14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renunțat</a:t>
                      </a:r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fr-FR" sz="14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repartizare</a:t>
                      </a:r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din</a:t>
                      </a:r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București</a:t>
                      </a:r>
                      <a:endParaRPr lang="fr-F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553495"/>
                  </a:ext>
                </a:extLst>
              </a:tr>
              <a:tr h="824460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 renunțat la repartizare din alte județe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781028"/>
                  </a:ext>
                </a:extLst>
              </a:tr>
              <a:tr h="5536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Repartizați pe locuri speciale romi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615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416121-C9EF-4D4C-9E6E-390E0A940E6B}"/>
              </a:ext>
            </a:extLst>
          </p:cNvPr>
          <p:cNvSpPr txBox="1"/>
          <p:nvPr/>
        </p:nvSpPr>
        <p:spPr>
          <a:xfrm>
            <a:off x="8716997" y="550016"/>
            <a:ext cx="2970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Situație repartizare computerizată pe locuri speciale pentru CES, 202</a:t>
            </a:r>
            <a:r>
              <a:rPr lang="ro-RO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45AD83-2E2D-4FE1-B08E-F947A783C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53932"/>
              </p:ext>
            </p:extLst>
          </p:nvPr>
        </p:nvGraphicFramePr>
        <p:xfrm>
          <a:off x="8602700" y="1621371"/>
          <a:ext cx="3231298" cy="1630991"/>
        </p:xfrm>
        <a:graphic>
          <a:graphicData uri="http://schemas.openxmlformats.org/drawingml/2006/table">
            <a:tbl>
              <a:tblPr/>
              <a:tblGrid>
                <a:gridCol w="1920410">
                  <a:extLst>
                    <a:ext uri="{9D8B030D-6E8A-4147-A177-3AD203B41FA5}">
                      <a16:colId xmlns:a16="http://schemas.microsoft.com/office/drawing/2014/main" val="3157200242"/>
                    </a:ext>
                  </a:extLst>
                </a:gridCol>
                <a:gridCol w="1310888">
                  <a:extLst>
                    <a:ext uri="{9D8B030D-6E8A-4147-A177-3AD203B41FA5}">
                      <a16:colId xmlns:a16="http://schemas.microsoft.com/office/drawing/2014/main" val="2449841883"/>
                    </a:ext>
                  </a:extLst>
                </a:gridCol>
              </a:tblGrid>
              <a:tr h="392911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Categorie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Nr. candidați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21556"/>
                  </a:ext>
                </a:extLst>
              </a:tr>
              <a:tr h="61904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Candidați înscriși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024359"/>
                  </a:ext>
                </a:extLst>
              </a:tr>
              <a:tr h="619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Repartizați pe locuri speciale 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07950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B7174C-7E70-465B-B70A-FB0D544AF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0448"/>
              </p:ext>
            </p:extLst>
          </p:nvPr>
        </p:nvGraphicFramePr>
        <p:xfrm>
          <a:off x="8746646" y="4336520"/>
          <a:ext cx="2911053" cy="1658838"/>
        </p:xfrm>
        <a:graphic>
          <a:graphicData uri="http://schemas.openxmlformats.org/drawingml/2006/table">
            <a:tbl>
              <a:tblPr/>
              <a:tblGrid>
                <a:gridCol w="1573958">
                  <a:extLst>
                    <a:ext uri="{9D8B030D-6E8A-4147-A177-3AD203B41FA5}">
                      <a16:colId xmlns:a16="http://schemas.microsoft.com/office/drawing/2014/main" val="3678525410"/>
                    </a:ext>
                  </a:extLst>
                </a:gridCol>
                <a:gridCol w="1337095">
                  <a:extLst>
                    <a:ext uri="{9D8B030D-6E8A-4147-A177-3AD203B41FA5}">
                      <a16:colId xmlns:a16="http://schemas.microsoft.com/office/drawing/2014/main" val="1668062736"/>
                    </a:ext>
                  </a:extLst>
                </a:gridCol>
              </a:tblGrid>
              <a:tr h="2764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Status Repartizare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41104"/>
                  </a:ext>
                </a:extLst>
              </a:tr>
              <a:tr h="276473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Înscriși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71506"/>
                  </a:ext>
                </a:extLst>
              </a:tr>
              <a:tr h="276473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Admiși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80889"/>
                  </a:ext>
                </a:extLst>
              </a:tr>
              <a:tr h="276473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Admisi rromi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836353"/>
                  </a:ext>
                </a:extLst>
              </a:tr>
              <a:tr h="276473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Admisi 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0851"/>
                  </a:ext>
                </a:extLst>
              </a:tr>
              <a:tr h="276473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Respinşi</a:t>
                      </a:r>
                      <a:endParaRPr lang="ro-RO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6288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CDD983B-6B34-43EB-932F-3A58EE7248B3}"/>
              </a:ext>
            </a:extLst>
          </p:cNvPr>
          <p:cNvSpPr txBox="1"/>
          <p:nvPr/>
        </p:nvSpPr>
        <p:spPr>
          <a:xfrm>
            <a:off x="8602700" y="3949635"/>
            <a:ext cx="3367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Admitere vocațional - Etapa 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E8A20D-90EF-4AF3-8A6C-8C05535D9577}"/>
              </a:ext>
            </a:extLst>
          </p:cNvPr>
          <p:cNvSpPr/>
          <p:nvPr/>
        </p:nvSpPr>
        <p:spPr>
          <a:xfrm>
            <a:off x="1107806" y="382988"/>
            <a:ext cx="7231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ADMITEREA ÎN ÎNVĂȚĂMÂNTUL LICEAL ȘI PROFESIONAL - DUAL</a:t>
            </a:r>
          </a:p>
        </p:txBody>
      </p:sp>
    </p:spTree>
    <p:extLst>
      <p:ext uri="{BB962C8B-B14F-4D97-AF65-F5344CB8AC3E}">
        <p14:creationId xmlns:p14="http://schemas.microsoft.com/office/powerpoint/2010/main" val="19704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6C503-BF22-48BD-887B-113D4E940BB7}"/>
              </a:ext>
            </a:extLst>
          </p:cNvPr>
          <p:cNvSpPr txBox="1"/>
          <p:nvPr/>
        </p:nvSpPr>
        <p:spPr>
          <a:xfrm>
            <a:off x="1451754" y="1481215"/>
            <a:ext cx="346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Situații speciale apărute în urma admiterii computerizate - 2023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FCCFC3-EFF3-484E-AA3F-06D6EF0F0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02354"/>
              </p:ext>
            </p:extLst>
          </p:nvPr>
        </p:nvGraphicFramePr>
        <p:xfrm>
          <a:off x="1193322" y="2212710"/>
          <a:ext cx="4025659" cy="2065990"/>
        </p:xfrm>
        <a:graphic>
          <a:graphicData uri="http://schemas.openxmlformats.org/drawingml/2006/table">
            <a:tbl>
              <a:tblPr/>
              <a:tblGrid>
                <a:gridCol w="1161689">
                  <a:extLst>
                    <a:ext uri="{9D8B030D-6E8A-4147-A177-3AD203B41FA5}">
                      <a16:colId xmlns:a16="http://schemas.microsoft.com/office/drawing/2014/main" val="238334087"/>
                    </a:ext>
                  </a:extLst>
                </a:gridCol>
                <a:gridCol w="1120205">
                  <a:extLst>
                    <a:ext uri="{9D8B030D-6E8A-4147-A177-3AD203B41FA5}">
                      <a16:colId xmlns:a16="http://schemas.microsoft.com/office/drawing/2014/main" val="2185010502"/>
                    </a:ext>
                  </a:extLst>
                </a:gridCol>
                <a:gridCol w="821571">
                  <a:extLst>
                    <a:ext uri="{9D8B030D-6E8A-4147-A177-3AD203B41FA5}">
                      <a16:colId xmlns:a16="http://schemas.microsoft.com/office/drawing/2014/main" val="3567040932"/>
                    </a:ext>
                  </a:extLst>
                </a:gridCol>
                <a:gridCol w="922194">
                  <a:extLst>
                    <a:ext uri="{9D8B030D-6E8A-4147-A177-3AD203B41FA5}">
                      <a16:colId xmlns:a16="http://schemas.microsoft.com/office/drawing/2014/main" val="3292458751"/>
                    </a:ext>
                  </a:extLst>
                </a:gridCol>
              </a:tblGrid>
              <a:tr h="55813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 înscriere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Candidați înscriși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Admiși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Respinși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794102"/>
                  </a:ext>
                </a:extLst>
              </a:tr>
              <a:tr h="324479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Obișnuit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726777"/>
                  </a:ext>
                </a:extLst>
              </a:tr>
              <a:tr h="328123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Romi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906126"/>
                  </a:ext>
                </a:extLst>
              </a:tr>
              <a:tr h="336937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56215"/>
                  </a:ext>
                </a:extLst>
              </a:tr>
              <a:tr h="518321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905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DF94A7-9922-43DC-B3C8-F862E35606EC}"/>
              </a:ext>
            </a:extLst>
          </p:cNvPr>
          <p:cNvSpPr txBox="1"/>
          <p:nvPr/>
        </p:nvSpPr>
        <p:spPr>
          <a:xfrm>
            <a:off x="7723157" y="1636924"/>
            <a:ext cx="3241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a II-a de admitere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E6F78D-0D63-4FDF-A002-45F0FB3EA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651772"/>
              </p:ext>
            </p:extLst>
          </p:nvPr>
        </p:nvGraphicFramePr>
        <p:xfrm>
          <a:off x="6994472" y="2114856"/>
          <a:ext cx="4025659" cy="2158183"/>
        </p:xfrm>
        <a:graphic>
          <a:graphicData uri="http://schemas.openxmlformats.org/drawingml/2006/table">
            <a:tbl>
              <a:tblPr/>
              <a:tblGrid>
                <a:gridCol w="1072615">
                  <a:extLst>
                    <a:ext uri="{9D8B030D-6E8A-4147-A177-3AD203B41FA5}">
                      <a16:colId xmlns:a16="http://schemas.microsoft.com/office/drawing/2014/main" val="2633348316"/>
                    </a:ext>
                  </a:extLst>
                </a:gridCol>
                <a:gridCol w="1277083">
                  <a:extLst>
                    <a:ext uri="{9D8B030D-6E8A-4147-A177-3AD203B41FA5}">
                      <a16:colId xmlns:a16="http://schemas.microsoft.com/office/drawing/2014/main" val="1954131876"/>
                    </a:ext>
                  </a:extLst>
                </a:gridCol>
                <a:gridCol w="683792">
                  <a:extLst>
                    <a:ext uri="{9D8B030D-6E8A-4147-A177-3AD203B41FA5}">
                      <a16:colId xmlns:a16="http://schemas.microsoft.com/office/drawing/2014/main" val="3732840974"/>
                    </a:ext>
                  </a:extLst>
                </a:gridCol>
                <a:gridCol w="992169">
                  <a:extLst>
                    <a:ext uri="{9D8B030D-6E8A-4147-A177-3AD203B41FA5}">
                      <a16:colId xmlns:a16="http://schemas.microsoft.com/office/drawing/2014/main" val="3617132417"/>
                    </a:ext>
                  </a:extLst>
                </a:gridCol>
              </a:tblGrid>
              <a:tr h="585893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 înscriere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Candidați înscriși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Admiși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Respinși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67027"/>
                  </a:ext>
                </a:extLst>
              </a:tr>
              <a:tr h="3572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Obișnuit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421317"/>
                  </a:ext>
                </a:extLst>
              </a:tr>
              <a:tr h="3572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Romi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278953"/>
                  </a:ext>
                </a:extLst>
              </a:tr>
              <a:tr h="3572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896440"/>
                  </a:ext>
                </a:extLst>
              </a:tr>
              <a:tr h="50069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804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CD5995-F35B-48A7-BBC0-8AAD2DF6C612}"/>
              </a:ext>
            </a:extLst>
          </p:cNvPr>
          <p:cNvSpPr txBox="1"/>
          <p:nvPr/>
        </p:nvSpPr>
        <p:spPr>
          <a:xfrm>
            <a:off x="4113717" y="4546922"/>
            <a:ext cx="4170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de admitere 22.08 - 1.09.2023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66573A-BF84-4DDE-8757-AD30F2A06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93330"/>
              </p:ext>
            </p:extLst>
          </p:nvPr>
        </p:nvGraphicFramePr>
        <p:xfrm>
          <a:off x="4596437" y="5023898"/>
          <a:ext cx="3003430" cy="1054324"/>
        </p:xfrm>
        <a:graphic>
          <a:graphicData uri="http://schemas.openxmlformats.org/drawingml/2006/table">
            <a:tbl>
              <a:tblPr/>
              <a:tblGrid>
                <a:gridCol w="1135482">
                  <a:extLst>
                    <a:ext uri="{9D8B030D-6E8A-4147-A177-3AD203B41FA5}">
                      <a16:colId xmlns:a16="http://schemas.microsoft.com/office/drawing/2014/main" val="1166883972"/>
                    </a:ext>
                  </a:extLst>
                </a:gridCol>
                <a:gridCol w="858851">
                  <a:extLst>
                    <a:ext uri="{9D8B030D-6E8A-4147-A177-3AD203B41FA5}">
                      <a16:colId xmlns:a16="http://schemas.microsoft.com/office/drawing/2014/main" val="3244812261"/>
                    </a:ext>
                  </a:extLst>
                </a:gridCol>
                <a:gridCol w="1009097">
                  <a:extLst>
                    <a:ext uri="{9D8B030D-6E8A-4147-A177-3AD203B41FA5}">
                      <a16:colId xmlns:a16="http://schemas.microsoft.com/office/drawing/2014/main" val="2054145207"/>
                    </a:ext>
                  </a:extLst>
                </a:gridCol>
              </a:tblGrid>
              <a:tr h="51479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Candidați înscriși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Admiși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Respinși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44317"/>
                  </a:ext>
                </a:extLst>
              </a:tr>
              <a:tr h="539526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457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4F5CEC8-11E5-467C-BD27-494BFB6B2221}"/>
              </a:ext>
            </a:extLst>
          </p:cNvPr>
          <p:cNvSpPr/>
          <p:nvPr/>
        </p:nvSpPr>
        <p:spPr>
          <a:xfrm>
            <a:off x="2480087" y="242555"/>
            <a:ext cx="7231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ADMITEREA ÎN ÎNVĂȚĂMÂNTUL LICEAL ȘI PROFESIONAL - DUAL</a:t>
            </a:r>
          </a:p>
        </p:txBody>
      </p:sp>
    </p:spTree>
    <p:extLst>
      <p:ext uri="{BB962C8B-B14F-4D97-AF65-F5344CB8AC3E}">
        <p14:creationId xmlns:p14="http://schemas.microsoft.com/office/powerpoint/2010/main" val="21189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F301841-E7C4-4EE9-9051-A71A59E731EE}"/>
              </a:ext>
            </a:extLst>
          </p:cNvPr>
          <p:cNvSpPr/>
          <p:nvPr/>
        </p:nvSpPr>
        <p:spPr>
          <a:xfrm>
            <a:off x="1054756" y="567692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 OLIMPIADE INTERNATIONALE  ȘI NAȚIONALE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EDE73-7534-402E-BE32-7443D75782A6}"/>
              </a:ext>
            </a:extLst>
          </p:cNvPr>
          <p:cNvSpPr txBox="1"/>
          <p:nvPr/>
        </p:nvSpPr>
        <p:spPr>
          <a:xfrm>
            <a:off x="1582965" y="4455989"/>
            <a:ext cx="4065884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Olimpiade Internaționale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medalii aur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medalii argint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medalii bronz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6FDB5-73E1-4B65-9D66-917556978F4C}"/>
              </a:ext>
            </a:extLst>
          </p:cNvPr>
          <p:cNvSpPr txBox="1"/>
          <p:nvPr/>
        </p:nvSpPr>
        <p:spPr>
          <a:xfrm>
            <a:off x="839114" y="1432515"/>
            <a:ext cx="497519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Olimpiade Naționale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143</a:t>
            </a:r>
            <a:r>
              <a:rPr lang="ro-RO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Premii Ministerul Educației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306</a:t>
            </a:r>
            <a:r>
              <a:rPr lang="ro-RO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Mențiuni Ministerul Educației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244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Mențiuni speciale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Medalii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92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Premii speciale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619B2-D8F4-418A-890B-3D5E88BABAF2}"/>
              </a:ext>
            </a:extLst>
          </p:cNvPr>
          <p:cNvSpPr txBox="1"/>
          <p:nvPr/>
        </p:nvSpPr>
        <p:spPr>
          <a:xfrm>
            <a:off x="6456143" y="2096389"/>
            <a:ext cx="5123166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Unități școlare care au obținut premii la nivel internațional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Colegiul Național de Informatica „Tudor Vianu”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Colegiul Național „Sf. Sava”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Liceul Internațional de Informatica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Colegiul Național </a:t>
            </a:r>
            <a:r>
              <a:rPr lang="ro-RO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„Gheorghe Lazăr”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Colegiul Național Bilingv „George Coșbuc”</a:t>
            </a:r>
          </a:p>
        </p:txBody>
      </p:sp>
    </p:spTree>
    <p:extLst>
      <p:ext uri="{BB962C8B-B14F-4D97-AF65-F5344CB8AC3E}">
        <p14:creationId xmlns:p14="http://schemas.microsoft.com/office/powerpoint/2010/main" val="32897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4AEA62-1423-4A39-A871-E8334AB9D8AC}"/>
              </a:ext>
            </a:extLst>
          </p:cNvPr>
          <p:cNvSpPr/>
          <p:nvPr/>
        </p:nvSpPr>
        <p:spPr>
          <a:xfrm>
            <a:off x="799754" y="462712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EXAMENUL DE DEFINITIVARE ÎN ÎNVĂȚĂMÂNT - 2023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6F4D1C5C-0FFA-4BB8-B385-AB88ABFD0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20223"/>
              </p:ext>
            </p:extLst>
          </p:nvPr>
        </p:nvGraphicFramePr>
        <p:xfrm>
          <a:off x="3439064" y="2797203"/>
          <a:ext cx="5313872" cy="1554480"/>
        </p:xfrm>
        <a:graphic>
          <a:graphicData uri="http://schemas.openxmlformats.org/drawingml/2006/table">
            <a:tbl>
              <a:tblPr firstRow="1" bandRow="1"/>
              <a:tblGrid>
                <a:gridCol w="2656936">
                  <a:extLst>
                    <a:ext uri="{9D8B030D-6E8A-4147-A177-3AD203B41FA5}">
                      <a16:colId xmlns:a16="http://schemas.microsoft.com/office/drawing/2014/main" val="1599758850"/>
                    </a:ext>
                  </a:extLst>
                </a:gridCol>
                <a:gridCol w="2656936">
                  <a:extLst>
                    <a:ext uri="{9D8B030D-6E8A-4147-A177-3AD203B41FA5}">
                      <a16:colId xmlns:a16="http://schemas.microsoft.com/office/drawing/2014/main" val="2610327941"/>
                    </a:ext>
                  </a:extLst>
                </a:gridCol>
              </a:tblGrid>
              <a:tr h="38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dirty="0"/>
                        <a:t>Note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dirty="0"/>
                        <a:t>Candidați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2420"/>
                  </a:ext>
                </a:extLst>
              </a:tr>
              <a:tr h="38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b="1" dirty="0">
                          <a:solidFill>
                            <a:srgbClr val="002060"/>
                          </a:solidFill>
                        </a:rPr>
                        <a:t>Media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b="1" dirty="0">
                          <a:solidFill>
                            <a:srgbClr val="002060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66037"/>
                  </a:ext>
                </a:extLst>
              </a:tr>
              <a:tr h="38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b="1" dirty="0">
                          <a:solidFill>
                            <a:srgbClr val="002060"/>
                          </a:solidFill>
                        </a:rPr>
                        <a:t>9,50 – 9,99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b="1" dirty="0">
                          <a:solidFill>
                            <a:srgbClr val="002060"/>
                          </a:solidFill>
                        </a:rPr>
                        <a:t>281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91625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580DBE-B1F4-4847-9DA3-E22532B50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44240"/>
              </p:ext>
            </p:extLst>
          </p:nvPr>
        </p:nvGraphicFramePr>
        <p:xfrm>
          <a:off x="3377241" y="1405273"/>
          <a:ext cx="5437518" cy="1036320"/>
        </p:xfrm>
        <a:graphic>
          <a:graphicData uri="http://schemas.openxmlformats.org/drawingml/2006/table">
            <a:tbl>
              <a:tblPr firstRow="1" bandRow="1"/>
              <a:tblGrid>
                <a:gridCol w="2718759">
                  <a:extLst>
                    <a:ext uri="{9D8B030D-6E8A-4147-A177-3AD203B41FA5}">
                      <a16:colId xmlns:a16="http://schemas.microsoft.com/office/drawing/2014/main" val="1599758850"/>
                    </a:ext>
                  </a:extLst>
                </a:gridCol>
                <a:gridCol w="2718759">
                  <a:extLst>
                    <a:ext uri="{9D8B030D-6E8A-4147-A177-3AD203B41FA5}">
                      <a16:colId xmlns:a16="http://schemas.microsoft.com/office/drawing/2014/main" val="2610327941"/>
                    </a:ext>
                  </a:extLst>
                </a:gridCol>
              </a:tblGrid>
              <a:tr h="369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dirty="0"/>
                        <a:t>Lucrări evaluate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dirty="0"/>
                        <a:t>Candidați admiși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2420"/>
                  </a:ext>
                </a:extLst>
              </a:tr>
              <a:tr h="369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b="1" dirty="0">
                          <a:solidFill>
                            <a:srgbClr val="002060"/>
                          </a:solidFill>
                        </a:rPr>
                        <a:t>842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2800" b="1" dirty="0">
                          <a:solidFill>
                            <a:srgbClr val="002060"/>
                          </a:solidFill>
                        </a:rPr>
                        <a:t>6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83</a:t>
                      </a:r>
                      <a:endParaRPr lang="ro-RO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6603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A20CA4-6A26-4439-A1CE-B43D0E4E3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51754"/>
              </p:ext>
            </p:extLst>
          </p:nvPr>
        </p:nvGraphicFramePr>
        <p:xfrm>
          <a:off x="2861094" y="4979168"/>
          <a:ext cx="6469812" cy="593496"/>
        </p:xfrm>
        <a:graphic>
          <a:graphicData uri="http://schemas.openxmlformats.org/drawingml/2006/table">
            <a:tbl>
              <a:tblPr firstRow="1" bandRow="1"/>
              <a:tblGrid>
                <a:gridCol w="4550232">
                  <a:extLst>
                    <a:ext uri="{9D8B030D-6E8A-4147-A177-3AD203B41FA5}">
                      <a16:colId xmlns:a16="http://schemas.microsoft.com/office/drawing/2014/main" val="1599758850"/>
                    </a:ext>
                  </a:extLst>
                </a:gridCol>
                <a:gridCol w="1919580">
                  <a:extLst>
                    <a:ext uri="{9D8B030D-6E8A-4147-A177-3AD203B41FA5}">
                      <a16:colId xmlns:a16="http://schemas.microsoft.com/office/drawing/2014/main" val="2610327941"/>
                    </a:ext>
                  </a:extLst>
                </a:gridCol>
              </a:tblGrid>
              <a:tr h="593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o-RO" sz="3200" dirty="0"/>
                        <a:t>Procentul de promovare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o-RO" sz="3200" dirty="0"/>
                        <a:t>81,12%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03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AD497-C076-418E-85E6-EAFE762E3C4E}"/>
              </a:ext>
            </a:extLst>
          </p:cNvPr>
          <p:cNvSpPr txBox="1"/>
          <p:nvPr/>
        </p:nvSpPr>
        <p:spPr>
          <a:xfrm>
            <a:off x="1082350" y="1299082"/>
            <a:ext cx="5626359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-La data de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mai 2023 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fost publicată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lista posturilor didactice/catedrelor vacante/rezervate din învățământul preuniversitar, 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 a cuprins: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7170,5 posturi didactice/catedre vacante/rezervate, complete și incomplete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din care: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1298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angajare pe perioadă nedeterminată  (titularizabile)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5872,5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angajare pe perioadă determinată (suplinire)</a:t>
            </a:r>
          </a:p>
          <a:p>
            <a:pPr algn="just"/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3148 candidați 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înscriși la concurs, din care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660 absolvenți promoția 2023; 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activitatea în </a:t>
            </a:r>
            <a:r>
              <a:rPr lang="ro-RO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centre de concurs și 2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ro-RO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pentru desfășurarea probei scrise</a:t>
            </a: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concursului de ocuparea posturilor din învățământul preuniversitar și un centru de evaluare 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și soluționare a contestațiilor</a:t>
            </a: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o-RO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081A2-2C4F-4FDB-B12B-A48997EE32D1}"/>
              </a:ext>
            </a:extLst>
          </p:cNvPr>
          <p:cNvSpPr txBox="1"/>
          <p:nvPr/>
        </p:nvSpPr>
        <p:spPr>
          <a:xfrm>
            <a:off x="7025844" y="1305341"/>
            <a:ext cx="4736619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Candidați prezenți –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2243</a:t>
            </a:r>
            <a:endParaRPr lang="ro-RO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Candidați eliminați -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o-RO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Candidați retrași –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endParaRPr lang="ro-RO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Lucrări scrise transmise pentru evaluare - </a:t>
            </a:r>
            <a:r>
              <a:rPr lang="ro-RO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2175</a:t>
            </a:r>
            <a:endParaRPr lang="ro-RO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Lucrări evaluate – </a:t>
            </a:r>
            <a:r>
              <a:rPr lang="ro-RO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2168</a:t>
            </a:r>
            <a:endParaRPr lang="ro-RO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Candidați cu note sub 5 – </a:t>
            </a:r>
            <a:r>
              <a:rPr lang="ro-RO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282</a:t>
            </a:r>
            <a:endParaRPr lang="ro-RO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Candidați cu note între 5-7 </a:t>
            </a:r>
            <a:r>
              <a:rPr lang="ro-RO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621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Candidați cu note peste 7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-9.99 –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1242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Candidați cu nota 10.00 –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algn="just"/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-În ședința publică din data de 27 iulie 2023 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fost repartizați un număr de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598 candidați cu media minim 7 (șapte), </a:t>
            </a:r>
            <a:r>
              <a:rPr lang="ro-RO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 posturi didactice/catedre vacante, publicate pentru angajare pe </a:t>
            </a:r>
            <a:r>
              <a:rPr lang="ro-RO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 nedeterminată.</a:t>
            </a:r>
            <a:endParaRPr lang="ro-RO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B1026-05C2-457A-AAFE-72A5F3346862}"/>
              </a:ext>
            </a:extLst>
          </p:cNvPr>
          <p:cNvSpPr/>
          <p:nvPr/>
        </p:nvSpPr>
        <p:spPr>
          <a:xfrm>
            <a:off x="959689" y="381223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EXAMENUL  DE  TITULARIZARE  - 2023</a:t>
            </a:r>
          </a:p>
        </p:txBody>
      </p:sp>
    </p:spTree>
    <p:extLst>
      <p:ext uri="{BB962C8B-B14F-4D97-AF65-F5344CB8AC3E}">
        <p14:creationId xmlns:p14="http://schemas.microsoft.com/office/powerpoint/2010/main" val="18246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48A930E3-F4C2-59BF-3E0B-74471B7405F0}"/>
              </a:ext>
            </a:extLst>
          </p:cNvPr>
          <p:cNvSpPr txBox="1"/>
          <p:nvPr/>
        </p:nvSpPr>
        <p:spPr>
          <a:xfrm>
            <a:off x="1259633" y="1305019"/>
            <a:ext cx="10636005" cy="5062924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Până la data de </a:t>
            </a:r>
            <a:r>
              <a:rPr lang="ro-RO" sz="1700" b="1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 ianuarie 2023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 fost revizuite un număr de </a:t>
            </a:r>
            <a:r>
              <a:rPr lang="ro-RO" sz="1700" b="1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154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documente de numire/transfer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sz="17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Până la data de </a:t>
            </a:r>
            <a:r>
              <a:rPr lang="ro-RO" sz="1700" b="1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28 ianuarie 2023 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fost întocmită lista cu cele </a:t>
            </a:r>
            <a:r>
              <a:rPr lang="ro-RO" sz="1700" b="1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799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cadre didactice pensionabile la data de 1 septembrie 2023, din care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Tx/>
              <a:buChar char="-"/>
            </a:pP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394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cadre didactice titulare, femei, care au optat pentru menţinerea în activitate ca titular până la împlinirea vârstei de 65 de ani, în baza Deciziei Curții Constituționale nr. 387/2018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Tx/>
              <a:buChar char="-"/>
            </a:pP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217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cadre didactice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titulare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care au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solicitat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și au obținut menținerea ca titular peste vârsta de pensionare;</a:t>
            </a:r>
          </a:p>
          <a:p>
            <a:pPr marL="742950" lvl="1" indent="-285750" algn="just">
              <a:buFontTx/>
              <a:buChar char="-"/>
            </a:pPr>
            <a:r>
              <a:rPr lang="ro-RO" sz="1700" b="1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188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cadre didactice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titulare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care 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s-au pensionat începând cu 1.09.2022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sz="17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În intervalul </a:t>
            </a:r>
            <a:r>
              <a:rPr lang="ro-RO" sz="17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 ianuarie - 16 februarie 2023</a:t>
            </a: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s-a realizat analiza, corectarea și avizarea proiectului de încadrare și a ofertei de posturi didactice/catedre vacante/rezervate la nivelul I.S.M.B.</a:t>
            </a:r>
            <a:r>
              <a:rPr lang="en-US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sz="1700" kern="100" dirty="0">
              <a:solidFill>
                <a:schemeClr val="accent5">
                  <a:lumMod val="50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Completarea normei didactice a cadrelor didactice titulare, pe perioadă determinată sau nedeterminată, s-a făcut în perioada </a:t>
            </a:r>
            <a:r>
              <a:rPr lang="ro-RO" sz="17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21 februarie - 8 martie 2023</a:t>
            </a: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pentru un număr de </a:t>
            </a:r>
            <a:r>
              <a:rPr lang="ro-RO" sz="17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 </a:t>
            </a: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cadre didactic</a:t>
            </a:r>
            <a:r>
              <a:rPr lang="en-US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e;</a:t>
            </a:r>
            <a:endParaRPr lang="en-US" sz="1700" kern="1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În perioada </a:t>
            </a:r>
            <a:r>
              <a:rPr lang="ro-RO" sz="1700" b="1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– 31 martie 2023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s-a desfășurat etapa de modificare a duratei contractelor individuale de muncă ale cadrelor didactice netitulare din perioadă determinată pe perioada viabilității postului în baza art. 93 din Legea 1/2011 cu modificările și completările ulterioare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pentru </a:t>
            </a: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325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cadre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didactice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  <a:r>
              <a:rPr lang="ro-RO" sz="17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În perioada </a:t>
            </a:r>
            <a:r>
              <a:rPr lang="ro-RO" sz="17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martie - 26 aprilie 2023</a:t>
            </a: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avut loc pretransferul consimțit între unitățile de învățământ preuniversitar, la cerere, a personalului didactic titular. În această etapă au fost înregistrate un număr de </a:t>
            </a:r>
            <a:r>
              <a:rPr lang="ro-RO" sz="17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418</a:t>
            </a: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solicitări din care au fost soluționate </a:t>
            </a:r>
            <a:r>
              <a:rPr lang="ro-RO" sz="17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385</a:t>
            </a: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la această cifră se mai adaugă </a:t>
            </a:r>
            <a:r>
              <a:rPr lang="ro-RO" sz="17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</a:t>
            </a:r>
            <a:r>
              <a:rPr lang="ro-RO" sz="1700" kern="10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pretransferuri prin schimburi de posturi.</a:t>
            </a:r>
            <a:endParaRPr lang="ro-RO" sz="17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FF47B-A367-48AE-9678-97F781927E63}"/>
              </a:ext>
            </a:extLst>
          </p:cNvPr>
          <p:cNvSpPr txBox="1"/>
          <p:nvPr/>
        </p:nvSpPr>
        <p:spPr>
          <a:xfrm>
            <a:off x="1478559" y="343678"/>
            <a:ext cx="99388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MOBILITATEA PERSONALULUI DIDACTIC DIN </a:t>
            </a:r>
          </a:p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ÎNVĂȚĂMÂNTUL PREUNIVERSITAR PENTRU 2023-2024</a:t>
            </a:r>
          </a:p>
        </p:txBody>
      </p:sp>
    </p:spTree>
    <p:extLst>
      <p:ext uri="{BB962C8B-B14F-4D97-AF65-F5344CB8AC3E}">
        <p14:creationId xmlns:p14="http://schemas.microsoft.com/office/powerpoint/2010/main" val="34404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AD497-C076-418E-85E6-EAFE762E3C4E}"/>
              </a:ext>
            </a:extLst>
          </p:cNvPr>
          <p:cNvSpPr txBox="1"/>
          <p:nvPr/>
        </p:nvSpPr>
        <p:spPr>
          <a:xfrm>
            <a:off x="959689" y="2028782"/>
            <a:ext cx="5136311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fost scoase la concurs un număr de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posturi din care</a:t>
            </a:r>
            <a:r>
              <a:rPr lang="en-US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b="1" kern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 de directori 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 directori adjuncți</a:t>
            </a:r>
            <a:r>
              <a:rPr lang="en-US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Înscriși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 de candidați 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care</a:t>
            </a:r>
            <a:r>
              <a:rPr lang="en-US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 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postul de </a:t>
            </a:r>
            <a:r>
              <a:rPr lang="ro-RO" sz="1800" i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și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postul de  </a:t>
            </a:r>
            <a:r>
              <a:rPr lang="ro-RO" sz="1800" i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 adjunct</a:t>
            </a:r>
            <a:r>
              <a:rPr lang="en-US" sz="17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sz="17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cei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 de candidați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fost admiși din care</a:t>
            </a:r>
            <a:r>
              <a:rPr lang="en-US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ro-RO" sz="1800" kern="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kern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directori și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kern="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directori adjuncți,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absenți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b="1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ro-RO" sz="1800" kern="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respinși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081A2-2C4F-4FDB-B12B-A48997EE32D1}"/>
              </a:ext>
            </a:extLst>
          </p:cNvPr>
          <p:cNvSpPr txBox="1"/>
          <p:nvPr/>
        </p:nvSpPr>
        <p:spPr>
          <a:xfrm>
            <a:off x="6361076" y="1717810"/>
            <a:ext cx="5025748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 - au încheiat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</a:t>
            </a:r>
            <a:r>
              <a:rPr lang="ro-RO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contracte de management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S-au emis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</a:t>
            </a:r>
            <a:r>
              <a:rPr lang="ro-RO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decizii de numire din care</a:t>
            </a:r>
            <a:r>
              <a:rPr lang="en-US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endParaRPr lang="ro-RO" sz="1800" kern="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</a:t>
            </a:r>
            <a:r>
              <a:rPr lang="ro-RO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decizii și contracte pentru director și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</a:t>
            </a:r>
            <a:r>
              <a:rPr lang="ro-RO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pentru directori adjuncți.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Centrul special de concurs</a:t>
            </a:r>
            <a:r>
              <a:rPr lang="ro-RO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 în vederea desfășurării probei scrise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Colegiul Național </a:t>
            </a:r>
            <a:r>
              <a:rPr lang="ro-RO" sz="1800" b="1" i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Școala Centrală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 Sector 2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Centru </a:t>
            </a:r>
            <a:r>
              <a:rPr lang="ro-RO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pentru desfășurarea probei de interviu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Colegiul Național </a:t>
            </a:r>
            <a:r>
              <a:rPr lang="ro-RO" sz="1800" b="1" i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I.L. Caragiale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IDFont+F3"/>
              </a:rPr>
              <a:t>Sector1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Comisia</a:t>
            </a:r>
            <a:r>
              <a:rPr lang="en-US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 </a:t>
            </a:r>
            <a:r>
              <a:rPr lang="ro-RO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soluționat contestațiile </a:t>
            </a:r>
            <a:r>
              <a:rPr lang="ro-RO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depuse în județul Brașov de candidați care au participat la concursul de ocupare a funcțiilor de director și director adjunct</a:t>
            </a:r>
            <a:endParaRPr lang="ro-RO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B1026-05C2-457A-AAFE-72A5F3346862}"/>
              </a:ext>
            </a:extLst>
          </p:cNvPr>
          <p:cNvSpPr/>
          <p:nvPr/>
        </p:nvSpPr>
        <p:spPr>
          <a:xfrm>
            <a:off x="959689" y="231259"/>
            <a:ext cx="1080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CONCURSUL </a:t>
            </a:r>
            <a:r>
              <a:rPr lang="it-IT" sz="24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PENTRU OCUPAREA FUNCŢIILOR DE </a:t>
            </a:r>
            <a:endParaRPr lang="ro-RO" sz="2400" b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DIRECTOR ŞI DIRECTOR ADJUNCT DIN UNITĂŢILE DE ÎNVĂŢĂMÂNT PREUNIVERSITAR DE STAT</a:t>
            </a:r>
            <a:r>
              <a:rPr lang="ro-RO" sz="24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SESIUNEA IUNIE - SEPTEMBRIE 2022 </a:t>
            </a:r>
          </a:p>
        </p:txBody>
      </p:sp>
    </p:spTree>
    <p:extLst>
      <p:ext uri="{BB962C8B-B14F-4D97-AF65-F5344CB8AC3E}">
        <p14:creationId xmlns:p14="http://schemas.microsoft.com/office/powerpoint/2010/main" val="4858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C09D4D-6CC2-4FDC-8913-0CEEEF79917F}"/>
              </a:ext>
            </a:extLst>
          </p:cNvPr>
          <p:cNvSpPr/>
          <p:nvPr/>
        </p:nvSpPr>
        <p:spPr>
          <a:xfrm>
            <a:off x="2164284" y="49610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DOMENII PRINCIPALE DE ACTIVITATE  </a:t>
            </a:r>
          </a:p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  I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09614C-34CD-4518-B064-8B2B1D4FA43F}"/>
              </a:ext>
            </a:extLst>
          </p:cNvPr>
          <p:cNvSpPr/>
          <p:nvPr/>
        </p:nvSpPr>
        <p:spPr>
          <a:xfrm>
            <a:off x="1262376" y="2180862"/>
            <a:ext cx="4530067" cy="2939266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Management instituțional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Managementul resurselor umane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Curriculum și inspecție școlară 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Învățământ tehnic, profesional, inclusiv în sistem dual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Formare continuă și dezvoltarea resurselor umane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Proiecte și programe educaționale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9D49A-572F-4E9C-B953-7C67B20A90CF}"/>
              </a:ext>
            </a:extLst>
          </p:cNvPr>
          <p:cNvSpPr txBox="1"/>
          <p:nvPr/>
        </p:nvSpPr>
        <p:spPr>
          <a:xfrm>
            <a:off x="6845559" y="2180862"/>
            <a:ext cx="4841967" cy="293926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Învățământ particular și alternative educaționale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Învățământ special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Învățământ pentru minorități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Educație permanentă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Activități extrașcolare</a:t>
            </a:r>
          </a:p>
          <a:p>
            <a:pPr marL="449263" indent="-449263">
              <a:spcAft>
                <a:spcPts val="6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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Monitorizarea programelor privind accesul la educație</a:t>
            </a:r>
            <a:endParaRPr lang="ro-RO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6FE60-E5B4-45CB-BEBE-28177292972B}"/>
              </a:ext>
            </a:extLst>
          </p:cNvPr>
          <p:cNvSpPr/>
          <p:nvPr/>
        </p:nvSpPr>
        <p:spPr>
          <a:xfrm>
            <a:off x="946403" y="284908"/>
            <a:ext cx="10802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EVALUAREA ACTIVITĂȚII MANAGERIALE A</a:t>
            </a:r>
          </a:p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DIRECTORILOR / DIRECTORILOR ADJUNCȚI  </a:t>
            </a:r>
          </a:p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7A2A0-28C2-46D2-94BA-9E1810724568}"/>
              </a:ext>
            </a:extLst>
          </p:cNvPr>
          <p:cNvSpPr txBox="1"/>
          <p:nvPr/>
        </p:nvSpPr>
        <p:spPr>
          <a:xfrm>
            <a:off x="1147140" y="1717160"/>
            <a:ext cx="1040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sz="2000" b="1" dirty="0">
              <a:solidFill>
                <a:srgbClr val="002060"/>
              </a:solidFill>
            </a:endParaRPr>
          </a:p>
          <a:p>
            <a:r>
              <a:rPr lang="ro-RO" sz="2000" b="1" dirty="0">
                <a:solidFill>
                  <a:srgbClr val="002060"/>
                </a:solidFill>
              </a:rPr>
              <a:t>S-a desfășurat conform: O.M.E.N. nr. 3623/11.04.2017 privind evaluarea activității manageriale directorilor / directorilor adjuncți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49D7DA-2324-4CAB-9762-E58994C67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76527"/>
              </p:ext>
            </p:extLst>
          </p:nvPr>
        </p:nvGraphicFramePr>
        <p:xfrm>
          <a:off x="3192999" y="2863053"/>
          <a:ext cx="6083158" cy="2953559"/>
        </p:xfrm>
        <a:graphic>
          <a:graphicData uri="http://schemas.openxmlformats.org/drawingml/2006/table">
            <a:tbl>
              <a:tblPr/>
              <a:tblGrid>
                <a:gridCol w="1390436">
                  <a:extLst>
                    <a:ext uri="{9D8B030D-6E8A-4147-A177-3AD203B41FA5}">
                      <a16:colId xmlns:a16="http://schemas.microsoft.com/office/drawing/2014/main" val="75794631"/>
                    </a:ext>
                  </a:extLst>
                </a:gridCol>
                <a:gridCol w="1390436">
                  <a:extLst>
                    <a:ext uri="{9D8B030D-6E8A-4147-A177-3AD203B41FA5}">
                      <a16:colId xmlns:a16="http://schemas.microsoft.com/office/drawing/2014/main" val="3432987082"/>
                    </a:ext>
                  </a:extLst>
                </a:gridCol>
                <a:gridCol w="1390436">
                  <a:extLst>
                    <a:ext uri="{9D8B030D-6E8A-4147-A177-3AD203B41FA5}">
                      <a16:colId xmlns:a16="http://schemas.microsoft.com/office/drawing/2014/main" val="2402971773"/>
                    </a:ext>
                  </a:extLst>
                </a:gridCol>
                <a:gridCol w="1911850">
                  <a:extLst>
                    <a:ext uri="{9D8B030D-6E8A-4147-A177-3AD203B41FA5}">
                      <a16:colId xmlns:a16="http://schemas.microsoft.com/office/drawing/2014/main" val="2545677677"/>
                    </a:ext>
                  </a:extLst>
                </a:gridCol>
              </a:tblGrid>
              <a:tr h="5683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Învățământ de stat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Învățământ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10741"/>
                  </a:ext>
                </a:extLst>
              </a:tr>
              <a:tr h="1136736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Directori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Directori adjuncți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Directori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Directori adjuncți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05744"/>
                  </a:ext>
                </a:extLst>
              </a:tr>
              <a:tr h="568369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297114"/>
                  </a:ext>
                </a:extLst>
              </a:tr>
              <a:tr h="568369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427 F.B.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228 F.B.</a:t>
                      </a:r>
                    </a:p>
                    <a:p>
                      <a:pPr algn="ctr" fontAlgn="ctr"/>
                      <a:r>
                        <a:rPr lang="ro-RO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ro-RO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nesatisfăcator</a:t>
                      </a:r>
                      <a:endParaRPr lang="ro-R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262 F.B.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F.B.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7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6E9502-26E4-4A04-AB67-C249FD413767}"/>
              </a:ext>
            </a:extLst>
          </p:cNvPr>
          <p:cNvSpPr/>
          <p:nvPr/>
        </p:nvSpPr>
        <p:spPr>
          <a:xfrm>
            <a:off x="1072737" y="245633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INSPECȚIA SCOLARĂ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65ABC-4923-40C8-B14C-BCFFDF99A115}"/>
              </a:ext>
            </a:extLst>
          </p:cNvPr>
          <p:cNvSpPr txBox="1"/>
          <p:nvPr/>
        </p:nvSpPr>
        <p:spPr>
          <a:xfrm>
            <a:off x="946403" y="808128"/>
            <a:ext cx="60945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sz="1400" b="1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o-RO" sz="1400" b="1" u="sng" cap="all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inspecție tematică</a:t>
            </a:r>
          </a:p>
          <a:p>
            <a:pPr>
              <a:spcAft>
                <a:spcPts val="600"/>
              </a:spcAft>
            </a:pPr>
            <a:r>
              <a:rPr lang="ro-RO" sz="14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o-RO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septembrie – 14 octombrie 2022; 9-19 mai 2023</a:t>
            </a:r>
            <a:endParaRPr lang="ro-RO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8157F9-6FA4-41C8-9487-52184FD56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5997"/>
              </p:ext>
            </p:extLst>
          </p:nvPr>
        </p:nvGraphicFramePr>
        <p:xfrm>
          <a:off x="1142307" y="1564625"/>
          <a:ext cx="10250684" cy="14215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30971">
                  <a:extLst>
                    <a:ext uri="{9D8B030D-6E8A-4147-A177-3AD203B41FA5}">
                      <a16:colId xmlns:a16="http://schemas.microsoft.com/office/drawing/2014/main" val="3168294063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873175283"/>
                    </a:ext>
                  </a:extLst>
                </a:gridCol>
                <a:gridCol w="2613804">
                  <a:extLst>
                    <a:ext uri="{9D8B030D-6E8A-4147-A177-3AD203B41FA5}">
                      <a16:colId xmlns:a16="http://schemas.microsoft.com/office/drawing/2014/main" val="4232319955"/>
                    </a:ext>
                  </a:extLst>
                </a:gridCol>
                <a:gridCol w="2484407">
                  <a:extLst>
                    <a:ext uri="{9D8B030D-6E8A-4147-A177-3AD203B41FA5}">
                      <a16:colId xmlns:a16="http://schemas.microsoft.com/office/drawing/2014/main" val="3771452072"/>
                    </a:ext>
                  </a:extLst>
                </a:gridCol>
                <a:gridCol w="1854680">
                  <a:extLst>
                    <a:ext uri="{9D8B030D-6E8A-4147-A177-3AD203B41FA5}">
                      <a16:colId xmlns:a16="http://schemas.microsoft.com/office/drawing/2014/main" val="2575579812"/>
                    </a:ext>
                  </a:extLst>
                </a:gridCol>
                <a:gridCol w="646981">
                  <a:extLst>
                    <a:ext uri="{9D8B030D-6E8A-4147-A177-3AD203B41FA5}">
                      <a16:colId xmlns:a16="http://schemas.microsoft.com/office/drawing/2014/main" val="2755287612"/>
                    </a:ext>
                  </a:extLst>
                </a:gridCol>
              </a:tblGrid>
              <a:tr h="66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inspecţii tematice planificate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inspecţii tematice realizate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</a:t>
                      </a:r>
                      <a:r>
                        <a:rPr lang="ro-RO" sz="1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unităţi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ro-RO" sz="1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învăţământ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planificate pentru </a:t>
                      </a:r>
                      <a:r>
                        <a:rPr lang="ro-RO" sz="1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inspecţie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</a:t>
                      </a:r>
                      <a:r>
                        <a:rPr lang="ro-RO" sz="1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unităţi</a:t>
                      </a:r>
                      <a:r>
                        <a:rPr lang="ro-RO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inspectate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Justificarea schimbărilor produse sau a nerealizării tuturor </a:t>
                      </a:r>
                      <a:r>
                        <a:rPr lang="ro-RO" sz="1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inspecţiilor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65901"/>
                  </a:ext>
                </a:extLst>
              </a:tr>
              <a:tr h="75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 unități de învățământ stat + 262 unități de învățământ particulare din Municipiul București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 unități de învățământ stat + 262 unități de învățământ particulare din Municipiul București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7540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976F47-1F87-4297-BC7C-5E01231D2204}"/>
              </a:ext>
            </a:extLst>
          </p:cNvPr>
          <p:cNvSpPr txBox="1"/>
          <p:nvPr/>
        </p:nvSpPr>
        <p:spPr>
          <a:xfrm>
            <a:off x="1072736" y="3158002"/>
            <a:ext cx="5968229" cy="208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o-RO" sz="1400" b="1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o-RO" sz="1400" b="1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o-RO" sz="1400" b="1" u="sng" cap="all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inspecție generală</a:t>
            </a:r>
            <a:r>
              <a:rPr lang="ro-RO" sz="1400" b="1" cap="all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o-RO" sz="14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21-25 </a:t>
            </a:r>
            <a:r>
              <a:rPr lang="ro-RO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noiembrie </a:t>
            </a:r>
            <a:r>
              <a:rPr lang="ro-RO" sz="14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</a:p>
          <a:p>
            <a:pPr algn="just">
              <a:spcAft>
                <a:spcPts val="300"/>
              </a:spcAft>
            </a:pP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Unități de învățământ preuniversitar inspectate:</a:t>
            </a:r>
            <a:endParaRPr lang="ro-RO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SECTORUL 1 </a:t>
            </a: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Grădinița Nr. 222, Colegiul N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ațional</a:t>
            </a: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Neculce </a:t>
            </a:r>
            <a:endParaRPr lang="ro-RO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SECTORUL 2 </a:t>
            </a: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Grădinița Nr. 280; Școala Profesională Specială 2</a:t>
            </a:r>
            <a:endParaRPr lang="ro-RO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SECTORUL 3 </a:t>
            </a: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Școala Gimnazială Nr. 86; Liceul Teoretic Benjamin Franklin</a:t>
            </a:r>
            <a:endParaRPr lang="ro-RO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SECTORUL 4 </a:t>
            </a: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Școala Gimnazială Nr. 79, Colegiul N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ațional</a:t>
            </a: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Octav Onicescu</a:t>
            </a:r>
            <a:endParaRPr lang="ro-RO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SECTORUL 5 </a:t>
            </a: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–Grădinița Nr. 268; Liceul Tehnologic Dimitrie Gusti</a:t>
            </a:r>
            <a:endParaRPr lang="ro-RO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SECTORUL 6</a:t>
            </a:r>
            <a:r>
              <a:rPr lang="ro-RO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Grădinița Nr. 209; Școala Gimnazială Regina Maria</a:t>
            </a:r>
            <a:endParaRPr lang="ro-RO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D72092C-F0ED-47EE-9581-D9EBE527B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97100"/>
              </p:ext>
            </p:extLst>
          </p:nvPr>
        </p:nvGraphicFramePr>
        <p:xfrm>
          <a:off x="1993840" y="5419956"/>
          <a:ext cx="9030718" cy="8600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74998">
                  <a:extLst>
                    <a:ext uri="{9D8B030D-6E8A-4147-A177-3AD203B41FA5}">
                      <a16:colId xmlns:a16="http://schemas.microsoft.com/office/drawing/2014/main" val="1777370441"/>
                    </a:ext>
                  </a:extLst>
                </a:gridCol>
                <a:gridCol w="2277009">
                  <a:extLst>
                    <a:ext uri="{9D8B030D-6E8A-4147-A177-3AD203B41FA5}">
                      <a16:colId xmlns:a16="http://schemas.microsoft.com/office/drawing/2014/main" val="2433657589"/>
                    </a:ext>
                  </a:extLst>
                </a:gridCol>
                <a:gridCol w="3272660">
                  <a:extLst>
                    <a:ext uri="{9D8B030D-6E8A-4147-A177-3AD203B41FA5}">
                      <a16:colId xmlns:a16="http://schemas.microsoft.com/office/drawing/2014/main" val="2766379681"/>
                    </a:ext>
                  </a:extLst>
                </a:gridCol>
                <a:gridCol w="1006051">
                  <a:extLst>
                    <a:ext uri="{9D8B030D-6E8A-4147-A177-3AD203B41FA5}">
                      <a16:colId xmlns:a16="http://schemas.microsoft.com/office/drawing/2014/main" val="402187981"/>
                    </a:ext>
                  </a:extLst>
                </a:gridCol>
              </a:tblGrid>
              <a:tr h="579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</a:t>
                      </a:r>
                      <a:r>
                        <a:rPr lang="ro-RO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unităţi</a:t>
                      </a:r>
                      <a:r>
                        <a:rPr lang="ro-RO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planificate pentru </a:t>
                      </a:r>
                      <a:r>
                        <a:rPr lang="ro-RO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inspecţie</a:t>
                      </a:r>
                      <a:r>
                        <a:rPr lang="ro-RO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generală</a:t>
                      </a:r>
                      <a:endParaRPr lang="ro-RO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</a:t>
                      </a:r>
                      <a:r>
                        <a:rPr lang="ro-RO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unităţi</a:t>
                      </a:r>
                      <a:r>
                        <a:rPr lang="ro-RO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inspectate </a:t>
                      </a:r>
                      <a:endParaRPr lang="ro-RO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Justificarea schimbărilor produse sau a nerealizării tuturor </a:t>
                      </a:r>
                      <a:r>
                        <a:rPr lang="ro-RO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inspecţiilor</a:t>
                      </a:r>
                      <a:r>
                        <a:rPr lang="ro-RO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generale</a:t>
                      </a:r>
                      <a:endParaRPr lang="ro-RO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endParaRPr lang="ro-RO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08962"/>
                  </a:ext>
                </a:extLst>
              </a:tr>
              <a:tr h="280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o-RO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o-RO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32491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D313208-1736-46FA-A408-E272FB4749F6}"/>
              </a:ext>
            </a:extLst>
          </p:cNvPr>
          <p:cNvSpPr/>
          <p:nvPr/>
        </p:nvSpPr>
        <p:spPr>
          <a:xfrm>
            <a:off x="7694371" y="3674606"/>
            <a:ext cx="3330187" cy="118052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ysClr val="windowText" lastClr="000000"/>
                </a:solidFill>
              </a:rPr>
              <a:t>Toate calificativele  </a:t>
            </a:r>
            <a:r>
              <a:rPr lang="ro-RO" sz="2800" b="1" dirty="0">
                <a:solidFill>
                  <a:srgbClr val="FF0000"/>
                </a:solidFill>
              </a:rPr>
              <a:t>BINE</a:t>
            </a:r>
          </a:p>
        </p:txBody>
      </p:sp>
    </p:spTree>
    <p:extLst>
      <p:ext uri="{BB962C8B-B14F-4D97-AF65-F5344CB8AC3E}">
        <p14:creationId xmlns:p14="http://schemas.microsoft.com/office/powerpoint/2010/main" val="22550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6E9502-26E4-4A04-AB67-C249FD413767}"/>
              </a:ext>
            </a:extLst>
          </p:cNvPr>
          <p:cNvSpPr/>
          <p:nvPr/>
        </p:nvSpPr>
        <p:spPr>
          <a:xfrm>
            <a:off x="1135798" y="204353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INSPECȚIA SCOLARĂ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65ABC-4923-40C8-B14C-BCFFDF99A115}"/>
              </a:ext>
            </a:extLst>
          </p:cNvPr>
          <p:cNvSpPr txBox="1"/>
          <p:nvPr/>
        </p:nvSpPr>
        <p:spPr>
          <a:xfrm>
            <a:off x="946403" y="781119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sz="1400" b="1" cap="all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o-RO" sz="1400" b="1" cap="all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o-RO" sz="1400" b="1" u="sng" cap="all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inspecție tematică în specialitate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11D549-BBEE-4514-89F6-2401E549C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114362"/>
              </p:ext>
            </p:extLst>
          </p:nvPr>
        </p:nvGraphicFramePr>
        <p:xfrm>
          <a:off x="868824" y="1099894"/>
          <a:ext cx="6172141" cy="1309104"/>
        </p:xfrm>
        <a:graphic>
          <a:graphicData uri="http://schemas.openxmlformats.org/drawingml/2006/table">
            <a:tbl>
              <a:tblPr firstRow="1" firstCol="1" bandRow="1"/>
              <a:tblGrid>
                <a:gridCol w="6172141">
                  <a:extLst>
                    <a:ext uri="{9D8B030D-6E8A-4147-A177-3AD203B41FA5}">
                      <a16:colId xmlns:a16="http://schemas.microsoft.com/office/drawing/2014/main" val="3731249312"/>
                    </a:ext>
                  </a:extLst>
                </a:gridCol>
              </a:tblGrid>
              <a:tr h="1309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REZULTATE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 de unități de învățământ în inspecție tematică de specialitate 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1820 de ore de inspecție tematica de specialitate</a:t>
                      </a:r>
                      <a:r>
                        <a:rPr lang="ro-RO" sz="1600" b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4492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11BB59-1279-4FFD-A7DF-C0B8D8B22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78890"/>
              </p:ext>
            </p:extLst>
          </p:nvPr>
        </p:nvGraphicFramePr>
        <p:xfrm>
          <a:off x="868824" y="2953715"/>
          <a:ext cx="7093357" cy="1215002"/>
        </p:xfrm>
        <a:graphic>
          <a:graphicData uri="http://schemas.openxmlformats.org/drawingml/2006/table">
            <a:tbl>
              <a:tblPr firstRow="1" firstCol="1" bandRow="1"/>
              <a:tblGrid>
                <a:gridCol w="502776">
                  <a:extLst>
                    <a:ext uri="{9D8B030D-6E8A-4147-A177-3AD203B41FA5}">
                      <a16:colId xmlns:a16="http://schemas.microsoft.com/office/drawing/2014/main" val="1898726780"/>
                    </a:ext>
                  </a:extLst>
                </a:gridCol>
                <a:gridCol w="1112808">
                  <a:extLst>
                    <a:ext uri="{9D8B030D-6E8A-4147-A177-3AD203B41FA5}">
                      <a16:colId xmlns:a16="http://schemas.microsoft.com/office/drawing/2014/main" val="127443227"/>
                    </a:ext>
                  </a:extLst>
                </a:gridCol>
                <a:gridCol w="491705">
                  <a:extLst>
                    <a:ext uri="{9D8B030D-6E8A-4147-A177-3AD203B41FA5}">
                      <a16:colId xmlns:a16="http://schemas.microsoft.com/office/drawing/2014/main" val="4143158029"/>
                    </a:ext>
                  </a:extLst>
                </a:gridCol>
                <a:gridCol w="491706">
                  <a:extLst>
                    <a:ext uri="{9D8B030D-6E8A-4147-A177-3AD203B41FA5}">
                      <a16:colId xmlns:a16="http://schemas.microsoft.com/office/drawing/2014/main" val="3432826092"/>
                    </a:ext>
                  </a:extLst>
                </a:gridCol>
                <a:gridCol w="526211">
                  <a:extLst>
                    <a:ext uri="{9D8B030D-6E8A-4147-A177-3AD203B41FA5}">
                      <a16:colId xmlns:a16="http://schemas.microsoft.com/office/drawing/2014/main" val="3920796771"/>
                    </a:ext>
                  </a:extLst>
                </a:gridCol>
                <a:gridCol w="603849">
                  <a:extLst>
                    <a:ext uri="{9D8B030D-6E8A-4147-A177-3AD203B41FA5}">
                      <a16:colId xmlns:a16="http://schemas.microsoft.com/office/drawing/2014/main" val="184008319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4063298112"/>
                    </a:ext>
                  </a:extLst>
                </a:gridCol>
                <a:gridCol w="508958">
                  <a:extLst>
                    <a:ext uri="{9D8B030D-6E8A-4147-A177-3AD203B41FA5}">
                      <a16:colId xmlns:a16="http://schemas.microsoft.com/office/drawing/2014/main" val="2885557800"/>
                    </a:ext>
                  </a:extLst>
                </a:gridCol>
                <a:gridCol w="560717">
                  <a:extLst>
                    <a:ext uri="{9D8B030D-6E8A-4147-A177-3AD203B41FA5}">
                      <a16:colId xmlns:a16="http://schemas.microsoft.com/office/drawing/2014/main" val="35268863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03745193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4146006752"/>
                    </a:ext>
                  </a:extLst>
                </a:gridCol>
                <a:gridCol w="336431">
                  <a:extLst>
                    <a:ext uri="{9D8B030D-6E8A-4147-A177-3AD203B41FA5}">
                      <a16:colId xmlns:a16="http://schemas.microsoft.com/office/drawing/2014/main" val="306160723"/>
                    </a:ext>
                  </a:extLst>
                </a:gridCol>
                <a:gridCol w="552090">
                  <a:extLst>
                    <a:ext uri="{9D8B030D-6E8A-4147-A177-3AD203B41FA5}">
                      <a16:colId xmlns:a16="http://schemas.microsoft.com/office/drawing/2014/main" val="2673485348"/>
                    </a:ext>
                  </a:extLst>
                </a:gridCol>
              </a:tblGrid>
              <a:tr h="44170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  <a:r>
                        <a:rPr lang="ro-RO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Crt</a:t>
                      </a:r>
                      <a:endParaRPr lang="ro-RO" sz="14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încadrare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concurs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Definitivat</a:t>
                      </a:r>
                      <a:endParaRPr lang="ro-R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 I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 II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Doctorat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807336"/>
                  </a:ext>
                </a:extLst>
              </a:tr>
              <a:tr h="30238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IC1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28957"/>
                  </a:ext>
                </a:extLst>
              </a:tr>
              <a:tr h="4709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1008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933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613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6760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37A8E9-FE48-46C5-91B8-1A655465A6BD}"/>
              </a:ext>
            </a:extLst>
          </p:cNvPr>
          <p:cNvSpPr txBox="1"/>
          <p:nvPr/>
        </p:nvSpPr>
        <p:spPr>
          <a:xfrm>
            <a:off x="946403" y="2527468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sz="1400" b="1" cap="all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o-RO" sz="1400" b="1" u="sng" cap="all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inspecție grade didactice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3DA827-C8F2-46EB-B3EE-BBA68F897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37879"/>
              </p:ext>
            </p:extLst>
          </p:nvPr>
        </p:nvGraphicFramePr>
        <p:xfrm>
          <a:off x="2321525" y="4269344"/>
          <a:ext cx="4719440" cy="639086"/>
        </p:xfrm>
        <a:graphic>
          <a:graphicData uri="http://schemas.openxmlformats.org/drawingml/2006/table">
            <a:tbl>
              <a:tblPr firstRow="1" firstCol="1" bandRow="1"/>
              <a:tblGrid>
                <a:gridCol w="4719440">
                  <a:extLst>
                    <a:ext uri="{9D8B030D-6E8A-4147-A177-3AD203B41FA5}">
                      <a16:colId xmlns:a16="http://schemas.microsoft.com/office/drawing/2014/main" val="239997174"/>
                    </a:ext>
                  </a:extLst>
                </a:gridCol>
              </a:tblGrid>
              <a:tr h="639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REZULTATE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o-RO" sz="16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- 19120 de</a:t>
                      </a:r>
                      <a:r>
                        <a:rPr lang="en-US" sz="16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ore de </a:t>
                      </a:r>
                      <a:r>
                        <a:rPr lang="en-US" sz="1600" b="1" u="sng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inspecție</a:t>
                      </a:r>
                      <a:r>
                        <a:rPr lang="en-US" sz="16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grade </a:t>
                      </a:r>
                      <a:r>
                        <a:rPr lang="en-US" sz="1600" b="1" u="sng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didactice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5409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300AC8C-47AF-4A0B-8F9A-3CB07585E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68324"/>
              </p:ext>
            </p:extLst>
          </p:nvPr>
        </p:nvGraphicFramePr>
        <p:xfrm>
          <a:off x="1680099" y="5105437"/>
          <a:ext cx="8109660" cy="1324496"/>
        </p:xfrm>
        <a:graphic>
          <a:graphicData uri="http://schemas.openxmlformats.org/drawingml/2006/table">
            <a:tbl>
              <a:tblPr/>
              <a:tblGrid>
                <a:gridCol w="1465272">
                  <a:extLst>
                    <a:ext uri="{9D8B030D-6E8A-4147-A177-3AD203B41FA5}">
                      <a16:colId xmlns:a16="http://schemas.microsoft.com/office/drawing/2014/main" val="4059837837"/>
                    </a:ext>
                  </a:extLst>
                </a:gridCol>
                <a:gridCol w="1691299">
                  <a:extLst>
                    <a:ext uri="{9D8B030D-6E8A-4147-A177-3AD203B41FA5}">
                      <a16:colId xmlns:a16="http://schemas.microsoft.com/office/drawing/2014/main" val="807031730"/>
                    </a:ext>
                  </a:extLst>
                </a:gridCol>
                <a:gridCol w="1630895">
                  <a:extLst>
                    <a:ext uri="{9D8B030D-6E8A-4147-A177-3AD203B41FA5}">
                      <a16:colId xmlns:a16="http://schemas.microsoft.com/office/drawing/2014/main" val="2502578767"/>
                    </a:ext>
                  </a:extLst>
                </a:gridCol>
                <a:gridCol w="1630895">
                  <a:extLst>
                    <a:ext uri="{9D8B030D-6E8A-4147-A177-3AD203B41FA5}">
                      <a16:colId xmlns:a16="http://schemas.microsoft.com/office/drawing/2014/main" val="3432444576"/>
                    </a:ext>
                  </a:extLst>
                </a:gridCol>
                <a:gridCol w="1691299">
                  <a:extLst>
                    <a:ext uri="{9D8B030D-6E8A-4147-A177-3AD203B41FA5}">
                      <a16:colId xmlns:a16="http://schemas.microsoft.com/office/drawing/2014/main" val="785991784"/>
                    </a:ext>
                  </a:extLst>
                </a:gridCol>
              </a:tblGrid>
              <a:tr h="542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spc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inspectori ISMB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Inspecţii</a:t>
                      </a:r>
                      <a:r>
                        <a:rPr lang="ro-RO" sz="14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generale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ore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Inspecţii</a:t>
                      </a:r>
                      <a:r>
                        <a:rPr lang="ro-RO" sz="14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tematice 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ore</a:t>
                      </a:r>
                      <a:r>
                        <a:rPr lang="ro-RO" sz="1400" b="1" spc="5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 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Inspecţii</a:t>
                      </a:r>
                      <a:r>
                        <a:rPr lang="ro-RO" sz="14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tematice în specialitate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ore</a:t>
                      </a:r>
                      <a:endParaRPr lang="ro-R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spc="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Inspecţii</a:t>
                      </a:r>
                      <a:r>
                        <a:rPr lang="ro-RO" sz="14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speciale grade didactice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ore</a:t>
                      </a:r>
                      <a:endParaRPr lang="ro-R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19801"/>
                  </a:ext>
                </a:extLst>
              </a:tr>
              <a:tr h="35332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spc="5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52</a:t>
                      </a:r>
                      <a:endParaRPr lang="ro-RO" sz="11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29213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spc="5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 1820</a:t>
                      </a:r>
                      <a:endParaRPr lang="ro-RO" sz="11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19120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445320"/>
                  </a:ext>
                </a:extLst>
              </a:tr>
              <a:tr h="35332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TOTAL - </a:t>
                      </a:r>
                      <a:r>
                        <a:rPr lang="ro-RO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35473</a:t>
                      </a:r>
                      <a:r>
                        <a:rPr lang="en-US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 </a:t>
                      </a:r>
                      <a:r>
                        <a:rPr lang="en-US" sz="1400" b="1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inspecție</a:t>
                      </a:r>
                      <a:r>
                        <a:rPr lang="en-US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efectuate</a:t>
                      </a:r>
                      <a:r>
                        <a:rPr lang="en-US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o-RO" sz="11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1091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2481820-E215-4709-B76B-6A12DD8084D6}"/>
              </a:ext>
            </a:extLst>
          </p:cNvPr>
          <p:cNvGrpSpPr/>
          <p:nvPr/>
        </p:nvGrpSpPr>
        <p:grpSpPr>
          <a:xfrm>
            <a:off x="7863876" y="935008"/>
            <a:ext cx="4415648" cy="2736330"/>
            <a:chOff x="7686674" y="1293962"/>
            <a:chExt cx="4415648" cy="2736330"/>
          </a:xfrm>
          <a:noFill/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23D2C1-024E-46BC-BC46-10FB1FE05AE4}"/>
                </a:ext>
              </a:extLst>
            </p:cNvPr>
            <p:cNvSpPr/>
            <p:nvPr/>
          </p:nvSpPr>
          <p:spPr>
            <a:xfrm>
              <a:off x="7962181" y="1293962"/>
              <a:ext cx="3864634" cy="273633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E24C73-F8D8-4399-A4D0-DB2CB317C819}"/>
                </a:ext>
              </a:extLst>
            </p:cNvPr>
            <p:cNvSpPr txBox="1"/>
            <p:nvPr/>
          </p:nvSpPr>
          <p:spPr>
            <a:xfrm>
              <a:off x="7686674" y="1717204"/>
              <a:ext cx="4415648" cy="198746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Calificative la inspecții 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(din platforma MIS/ISMB)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01.09.2022 – 31.08.2023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1145 calificative FOARTE BINE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2000" b="1" dirty="0">
                  <a:solidFill>
                    <a:srgbClr val="FF0000"/>
                  </a:solidFill>
                  <a:latin typeface="Calibri" panose="020F0502020204030204"/>
                </a:rPr>
                <a:t>10</a:t>
              </a:r>
              <a:r>
                <a:rPr kumimoji="0" lang="ro-R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calificative BINE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9CDE4-413F-4217-9AAB-480F6C195781}"/>
              </a:ext>
            </a:extLst>
          </p:cNvPr>
          <p:cNvSpPr/>
          <p:nvPr/>
        </p:nvSpPr>
        <p:spPr>
          <a:xfrm>
            <a:off x="1127706" y="464426"/>
            <a:ext cx="1080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ACTIVITĂȚI CMBRAE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1D677-9404-4811-B7D6-0228B9044B90}"/>
              </a:ext>
            </a:extLst>
          </p:cNvPr>
          <p:cNvSpPr txBox="1"/>
          <p:nvPr/>
        </p:nvSpPr>
        <p:spPr>
          <a:xfrm>
            <a:off x="1301174" y="995578"/>
            <a:ext cx="10455838" cy="526297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Număr de activități de c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onsil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 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individuală a copiilor/elevilor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428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Număr de activități de c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onsil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clasă a copiilor/elevilor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924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măr total 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preșcolari examinați în activitatea logopedică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44.295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kumimoji="0" lang="ro-RO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o-RO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copii/elevi luați în corectare: </a:t>
            </a:r>
            <a:r>
              <a:rPr kumimoji="0" lang="ro-RO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2608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8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tudiul privind orientarea şcolară şi profesională a elevilor din clasele a VIII-a a fost realizat în urma investigării opţiunilor unui număr de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9117</a:t>
            </a:r>
            <a:r>
              <a:rPr lang="ro-RO" sz="28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elevi </a:t>
            </a:r>
            <a:r>
              <a:rPr lang="ro-RO" sz="280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u="sng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57,33</a:t>
            </a:r>
            <a:r>
              <a:rPr lang="ro-RO" sz="28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o-RO" sz="280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totalul populației şcolare din clasele a VIII-a)</a:t>
            </a:r>
            <a:r>
              <a:rPr lang="ro-RO" sz="28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fost emise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2771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certificate de orientare școlară și profesională. </a:t>
            </a:r>
            <a:endParaRPr lang="ro-RO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2DDC7E-CED4-4A8F-984B-EF6742CCCAF8}"/>
              </a:ext>
            </a:extLst>
          </p:cNvPr>
          <p:cNvSpPr txBox="1"/>
          <p:nvPr/>
        </p:nvSpPr>
        <p:spPr>
          <a:xfrm>
            <a:off x="1017917" y="364777"/>
            <a:ext cx="10351697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COLABORAREA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I.S.M.B. 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A.R.A.C.I.P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5F63B-E199-4B65-9E0E-0266745203DB}"/>
              </a:ext>
            </a:extLst>
          </p:cNvPr>
          <p:cNvSpPr txBox="1"/>
          <p:nvPr/>
        </p:nvSpPr>
        <p:spPr>
          <a:xfrm>
            <a:off x="1604866" y="1174896"/>
            <a:ext cx="10137749" cy="5011565"/>
          </a:xfrm>
          <a:prstGeom prst="rect">
            <a:avLst/>
          </a:prstGeom>
          <a:solidFill>
            <a:schemeClr val="bg1">
              <a:alpha val="46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o-RO" sz="2400" b="1" kern="120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Număr dosare cu solicitare Avizare ISMB:    150</a:t>
            </a:r>
            <a:endParaRPr lang="ro-RO" sz="240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ro-RO" sz="2400" b="1" i="0" u="none" strike="noStrike" kern="1200" cap="none" spc="0" normalizeH="0" baseline="0" noProof="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Număr Ordine privind reorganizarea /extinderea activității/ schimbare de sediu emise de </a:t>
            </a:r>
            <a:r>
              <a:rPr lang="ro-RO" sz="2400" b="1" kern="120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Ministerul </a:t>
            </a:r>
            <a:r>
              <a:rPr lang="ro-RO" sz="2400" b="1" kern="1200" dirty="0" err="1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Educaţiei</a:t>
            </a:r>
            <a:r>
              <a:rPr kumimoji="0" lang="ro-RO" sz="2400" b="1" i="0" u="none" strike="noStrike" kern="1200" cap="none" spc="0" normalizeH="0" baseline="0" noProof="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   </a:t>
            </a:r>
            <a:r>
              <a:rPr lang="ro-RO" sz="2400" b="1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51</a:t>
            </a:r>
            <a:endParaRPr kumimoji="0" lang="ro-RO" sz="24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ro-RO" sz="2400" b="1" i="0" u="none" strike="noStrike" kern="1200" cap="none" spc="0" normalizeH="0" baseline="0" noProof="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Număr Ordine privind evaluarea externă periodică emise de </a:t>
            </a:r>
            <a:r>
              <a:rPr lang="ro-RO" sz="2400" b="1" kern="120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Ministerul </a:t>
            </a:r>
            <a:r>
              <a:rPr lang="ro-RO" sz="2400" b="1" kern="1200" dirty="0" err="1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Educaţiei</a:t>
            </a:r>
            <a:r>
              <a:rPr kumimoji="0" lang="ro-RO" sz="2400" b="1" i="0" u="none" strike="noStrike" kern="1200" cap="none" spc="0" normalizeH="0" baseline="0" noProof="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  </a:t>
            </a:r>
            <a:r>
              <a:rPr lang="ro-RO" sz="2400" b="1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99</a:t>
            </a:r>
            <a:endParaRPr kumimoji="0" lang="ro-RO" sz="24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ro-RO" sz="2400" b="1" i="0" u="none" strike="noStrike" kern="1200" cap="none" spc="0" normalizeH="0" baseline="0" noProof="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Număr Ordine privind desființarea unității de învățământ emise de </a:t>
            </a:r>
            <a:r>
              <a:rPr lang="ro-RO" sz="2400" b="1" kern="120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Ministerul </a:t>
            </a:r>
            <a:r>
              <a:rPr lang="ro-RO" sz="2400" b="1" kern="1200" dirty="0" err="1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Educaţiei</a:t>
            </a:r>
            <a:r>
              <a:rPr kumimoji="0" lang="ro-RO" sz="2400" b="1" i="0" u="none" strike="noStrike" kern="1200" cap="none" spc="0" normalizeH="0" baseline="0" noProof="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  2</a:t>
            </a:r>
            <a:endParaRPr kumimoji="0" lang="ro-RO" sz="24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kumimoji="0" lang="ro-RO" sz="2400" b="1" i="0" u="none" strike="noStrike" kern="1200" cap="none" spc="0" normalizeH="0" baseline="0" noProof="0" dirty="0">
                <a:ln w="9525" cap="flat" cmpd="sng" algn="ctr">
                  <a:solidFill>
                    <a:srgbClr val="00B0F0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 de inspectori școlari implicați ca observatori la evaluările ARACIP /inspecții efectuate:   20</a:t>
            </a:r>
            <a:endParaRPr lang="ro-RO" sz="240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085" y="1295503"/>
            <a:ext cx="10228167" cy="454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o-RO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anul școlar </a:t>
            </a:r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2022-2023</a:t>
            </a:r>
            <a:r>
              <a:rPr lang="ro-RO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 rolul instanțelor de judecată s-au aflat </a:t>
            </a:r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peste 1200 procese</a:t>
            </a:r>
            <a:r>
              <a:rPr lang="ro-RO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 următoarele tipuri de litigii:</a:t>
            </a:r>
            <a:endParaRPr lang="ro-RO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Litigii de muncă;</a:t>
            </a:r>
            <a:endParaRPr lang="ro-RO" sz="2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Litigii contencioase;</a:t>
            </a:r>
            <a:endParaRPr lang="ro-RO" sz="2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Litigii civile (pretenții/retrocedări/anulări contracte, etc);</a:t>
            </a:r>
            <a:endParaRPr lang="ro-RO" sz="2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Litigii comerciale;</a:t>
            </a:r>
            <a:endParaRPr lang="ro-RO" sz="2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Litigii penale.</a:t>
            </a:r>
            <a:endParaRPr lang="ro-RO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5173" y="399369"/>
            <a:ext cx="4114781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32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SERVICIUL JURIDIC</a:t>
            </a:r>
          </a:p>
        </p:txBody>
      </p:sp>
    </p:spTree>
    <p:extLst>
      <p:ext uri="{BB962C8B-B14F-4D97-AF65-F5344CB8AC3E}">
        <p14:creationId xmlns:p14="http://schemas.microsoft.com/office/powerpoint/2010/main" val="32003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7BF19016-BFC2-434B-AF0A-0CFBF0AA7F33}"/>
              </a:ext>
            </a:extLst>
          </p:cNvPr>
          <p:cNvSpPr txBox="1"/>
          <p:nvPr/>
        </p:nvSpPr>
        <p:spPr>
          <a:xfrm>
            <a:off x="982133" y="378941"/>
            <a:ext cx="1069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I.S.M.B. A DERULAT ACTIVITĂȚI DE PARTENERIAT </a:t>
            </a:r>
          </a:p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 INSTITUȚII PARTENERE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D7283E22-7DAE-4EF3-BB44-B122090899FF}"/>
              </a:ext>
            </a:extLst>
          </p:cNvPr>
          <p:cNvSpPr txBox="1"/>
          <p:nvPr/>
        </p:nvSpPr>
        <p:spPr>
          <a:xfrm>
            <a:off x="1352939" y="1333048"/>
            <a:ext cx="10450285" cy="5191165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PREFECTURA MUNICIPIULUI BUCUREȘTI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PRIMĂRIA GENERALĂ BUCUREȘTI-DIRECȚIA CULTURĂ, ÎNVĂȚĂMÂNT, TURISM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PROEDUS-CENTRUL DE PROIECTE EDUCAȚIONALE ȘI SPORTIVE BUCUREȘTI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CONSILIUL MUNICIPAL AL ELEVILOR BUCUREȘTI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ANCPDFP-AGENȚIA NAȚIONALĂ  PENTRU PROGRAME COMUNITARE ÎN DOMENIUL EDUCAȚIEI ȘI FORMĂRII PROFESIONALE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POLIȚIA CAPITALEI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ISU-INSPECTORATUL PENTRU SITUAȚII DE URGENȚĂ 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ANA-AGENȚIA NAȚIONALĂ ANTIDROG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FNAP-IP-FEDERAȚIA NAȚIONALĂ A ASOCIAȚIILOR DE PĂRINȚI-ÎNVĂȚĂMÂNTUL PREUNIVERSITAR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JANDARMERIA ROMÂNĂ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SALVAȚI COPIII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CIADO – CENTRUL INTERNAȚIONAL ANTIDROG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ACADEMIA DE ȘTIINȚE AGRICOLE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TEACHERS FOR ROMANIA</a:t>
            </a:r>
          </a:p>
        </p:txBody>
      </p:sp>
    </p:spTree>
    <p:extLst>
      <p:ext uri="{BB962C8B-B14F-4D97-AF65-F5344CB8AC3E}">
        <p14:creationId xmlns:p14="http://schemas.microsoft.com/office/powerpoint/2010/main" val="23823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E4715EA4-7A49-409A-821B-A790F2FBA437}"/>
              </a:ext>
            </a:extLst>
          </p:cNvPr>
          <p:cNvSpPr txBox="1"/>
          <p:nvPr/>
        </p:nvSpPr>
        <p:spPr>
          <a:xfrm>
            <a:off x="2582018" y="416111"/>
            <a:ext cx="747332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PROIECTE SI PROGRAME EUROPENE</a:t>
            </a:r>
            <a:endParaRPr lang="ro-RO" sz="2800" b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1E0C1D4A-312A-4C0F-825D-44FDAE8D8580}"/>
              </a:ext>
            </a:extLst>
          </p:cNvPr>
          <p:cNvSpPr txBox="1"/>
          <p:nvPr/>
        </p:nvSpPr>
        <p:spPr>
          <a:xfrm>
            <a:off x="1379058" y="1122461"/>
            <a:ext cx="10419812" cy="5463034"/>
          </a:xfrm>
          <a:prstGeom prst="rect">
            <a:avLst/>
          </a:prstGeom>
          <a:solidFill>
            <a:schemeClr val="bg1">
              <a:alpha val="51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ro-RO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Colaborarea cu </a:t>
            </a: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Asociația </a:t>
            </a:r>
            <a:r>
              <a:rPr lang="ro-RO" sz="19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InfoCons</a:t>
            </a: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-Asociația Națională pentru Protecția Consumatorilor și Promovarea Programelor și Strategiilor din România, Autoritatea pentru Supraveghere Financiară, ASUS România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9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ro-RO" sz="19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Compețiția</a:t>
            </a: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,,Școală Europeană</a:t>
            </a: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o-RO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unități de învățământ au depus </a:t>
            </a:r>
            <a:r>
              <a:rPr lang="ro-RO" sz="19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canditatura</a:t>
            </a:r>
            <a:r>
              <a:rPr lang="ro-RO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11 dintre acestea obținând titlul de </a:t>
            </a:r>
            <a:r>
              <a:rPr lang="ro-RO" sz="1900" i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Scoală Europeană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valabil pentru o perioadă de 3 ani;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Concursul Național ,,</a:t>
            </a:r>
            <a:r>
              <a:rPr lang="ro-RO" sz="19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 for Europe</a:t>
            </a:r>
            <a:r>
              <a:rPr lang="en-GB" sz="19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ro-RO" sz="19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19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9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unităţi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9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participante;</a:t>
            </a:r>
            <a:r>
              <a:rPr lang="en-GB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GB" sz="19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premii</a:t>
            </a:r>
            <a:r>
              <a:rPr lang="en-GB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mențiuni la etapa județeană</a:t>
            </a:r>
            <a:r>
              <a:rPr lang="en-GB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premii </a:t>
            </a:r>
            <a:r>
              <a:rPr lang="ro-RO" sz="19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9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menţiuni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etapa națională;</a:t>
            </a:r>
            <a:endParaRPr lang="ro-RO" sz="19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Olimpiada Națională de Argumentare și Gândire Critică ,,</a:t>
            </a:r>
            <a:r>
              <a:rPr lang="ro-RO" sz="19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Tinerii dezbat” </a:t>
            </a:r>
            <a:r>
              <a:rPr lang="ro-RO" sz="19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echipe participante la secțiunea avansați și 7 echipe participante la secțiunea începători </a:t>
            </a:r>
            <a:r>
              <a:rPr lang="en-GB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</a:t>
            </a:r>
            <a:r>
              <a:rPr lang="en-GB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unicipal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ă, 4 echipe participante la secțiunea avansați și 4 echipe participante la secțiunea începători la etapa națională; 1 mențiune obținută la secțiunea individual – etapa națională;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ISMB a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în perioada 30.08-08.09.2023;</a:t>
            </a:r>
            <a:endParaRPr lang="en-GB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ro-RO" sz="19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Euroqui</a:t>
            </a:r>
            <a:r>
              <a:rPr lang="ro-RO" sz="1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 de echipe participante, 13 echipe calificate la etapa națională;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Lider European </a:t>
            </a:r>
            <a:r>
              <a:rPr lang="ro-RO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 echipe participante, 1 mențiune 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cadrul </a:t>
            </a:r>
            <a:r>
              <a:rPr lang="it-IT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Programul</a:t>
            </a: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</a:t>
            </a:r>
            <a:r>
              <a:rPr lang="it-IT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„Școli-ambasador” al Parlamentului European</a:t>
            </a:r>
            <a:r>
              <a:rPr lang="ro-RO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o-RO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o-RO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ro-RO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coli-Ambasador în București</a:t>
            </a:r>
            <a:endParaRPr lang="ro-RO" sz="19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2D86DC2D-3F33-4E9A-81F2-0EE839B07BA2}"/>
              </a:ext>
            </a:extLst>
          </p:cNvPr>
          <p:cNvSpPr txBox="1"/>
          <p:nvPr/>
        </p:nvSpPr>
        <p:spPr>
          <a:xfrm>
            <a:off x="2992335" y="219316"/>
            <a:ext cx="686254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PROIECTE SI PROGRAME EUROPENE</a:t>
            </a:r>
            <a:endParaRPr lang="ro-RO" sz="2800" b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59841132-B062-4976-9A6A-ECC44417AC1B}"/>
              </a:ext>
            </a:extLst>
          </p:cNvPr>
          <p:cNvSpPr txBox="1"/>
          <p:nvPr/>
        </p:nvSpPr>
        <p:spPr>
          <a:xfrm>
            <a:off x="1512691" y="5348414"/>
            <a:ext cx="10313378" cy="954107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Acreditare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ISMB 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Școlară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(SCH)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2020-1-RO01-KA120-SCH-095452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perioada 2021 – 2027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Acreditare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ISMB 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(VET)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2021-1-RO01-KA120-VET-000047087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perioada 2021-2026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nivelul Municipiului București 2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unități dețin Acreditarea în domeniul Educație Școlară (SCH) și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unități dețin acreditarea în domeniul Formare profesională (VET) (pentru perioade de până la 7 ani)</a:t>
            </a:r>
            <a:endParaRPr lang="en-GB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08075-7BB3-4147-B47F-128999ADB22C}"/>
              </a:ext>
            </a:extLst>
          </p:cNvPr>
          <p:cNvSpPr txBox="1"/>
          <p:nvPr/>
        </p:nvSpPr>
        <p:spPr>
          <a:xfrm>
            <a:off x="1036720" y="1174615"/>
            <a:ext cx="10789344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 privind învățământul secundar (Romania </a:t>
            </a:r>
            <a:r>
              <a:rPr lang="ro-RO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- ROSE), </a:t>
            </a:r>
            <a:r>
              <a:rPr lang="ro-RO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aplicant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MEN- Unitatea de Management al Proiectelor cu Finanțare Externă, în perioada 2016-2020, cu activități de diseminare în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ultimul an școlar.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B4D1D-CFD4-4668-AA56-88115D5B94D0}"/>
              </a:ext>
            </a:extLst>
          </p:cNvPr>
          <p:cNvSpPr txBox="1"/>
          <p:nvPr/>
        </p:nvSpPr>
        <p:spPr>
          <a:xfrm>
            <a:off x="5488723" y="1745353"/>
            <a:ext cx="17704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Proiecte POCU</a:t>
            </a:r>
            <a:endParaRPr lang="ro-RO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4CB6CC-9018-4658-A32B-EB89D5327976}"/>
              </a:ext>
            </a:extLst>
          </p:cNvPr>
          <p:cNvSpPr txBox="1"/>
          <p:nvPr/>
        </p:nvSpPr>
        <p:spPr>
          <a:xfrm>
            <a:off x="5186876" y="5016331"/>
            <a:ext cx="2473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Proiecte ERASMUS+</a:t>
            </a:r>
            <a:endParaRPr lang="ro-RO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4B6816-B827-44C4-AF54-D3D4E33E89D0}"/>
              </a:ext>
            </a:extLst>
          </p:cNvPr>
          <p:cNvGrpSpPr/>
          <p:nvPr/>
        </p:nvGrpSpPr>
        <p:grpSpPr>
          <a:xfrm>
            <a:off x="1036720" y="2135468"/>
            <a:ext cx="10789349" cy="2836489"/>
            <a:chOff x="1335928" y="1841241"/>
            <a:chExt cx="10313381" cy="283648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44A26-18DA-43EC-8BFE-4D710C73B724}"/>
                </a:ext>
              </a:extLst>
            </p:cNvPr>
            <p:cNvSpPr txBox="1"/>
            <p:nvPr/>
          </p:nvSpPr>
          <p:spPr>
            <a:xfrm>
              <a:off x="1335931" y="1841241"/>
              <a:ext cx="10313378" cy="738664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ü"/>
              </a:pP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Proiectul strategic ”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Curriculum relevant, educație deschisă pentru toți” – CRED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realizat în cadrul Programului Operațional Capital Uman, cod SMIS: 118327, contract încheiat între Ministerul Dezvoltării Regionale Administrației Publice și Fondurilor Europene și Ministerul Educație, cu ISMB este partener, cu 5 unități școlare. </a:t>
              </a:r>
              <a:endParaRPr lang="ro-RO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7EB048-3439-4389-A4B0-E6887B7D5D45}"/>
                </a:ext>
              </a:extLst>
            </p:cNvPr>
            <p:cNvSpPr txBox="1"/>
            <p:nvPr/>
          </p:nvSpPr>
          <p:spPr>
            <a:xfrm>
              <a:off x="1335928" y="2583002"/>
              <a:ext cx="10313377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"/>
                <a:tabLst>
                  <a:tab pos="685800" algn="l"/>
                </a:tabLst>
              </a:pP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Proiectul intitulat ”</a:t>
              </a:r>
              <a:r>
                <a:rPr lang="ro-RO" sz="1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Proiect de viață: Viitorul Începe azi!”,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ID 135130 se  desfășoară în parteneriat cu 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Asociația Institutul de Politici Sociale din București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o-RO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6DD981-525D-4570-8923-FA40F0D6C5CE}"/>
                </a:ext>
              </a:extLst>
            </p:cNvPr>
            <p:cNvSpPr txBox="1"/>
            <p:nvPr/>
          </p:nvSpPr>
          <p:spPr>
            <a:xfrm>
              <a:off x="1335929" y="3109322"/>
              <a:ext cx="1031337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"/>
                <a:tabLst>
                  <a:tab pos="685800" algn="l"/>
                </a:tabLst>
              </a:pP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Proiectul intitulat 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ro-RO" sz="1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ADSE – A Doua Șansă pentru Educație”,  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ID 136066, se  desfășoară în parteneriat cu 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Fundația Convergențe Europene din București și Inspectoratul Școlar al Județului Ilfov. </a:t>
              </a:r>
              <a:endParaRPr lang="ro-RO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006E4-3216-4F57-8C14-38D255C178C0}"/>
                </a:ext>
              </a:extLst>
            </p:cNvPr>
            <p:cNvSpPr txBox="1"/>
            <p:nvPr/>
          </p:nvSpPr>
          <p:spPr>
            <a:xfrm>
              <a:off x="1335929" y="3628816"/>
              <a:ext cx="10313377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"/>
                <a:tabLst>
                  <a:tab pos="685800" algn="l"/>
                </a:tabLst>
              </a:pP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Proiectul  intitulat </a:t>
              </a:r>
              <a:r>
                <a:rPr lang="ro-RO" sz="1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„Aripi spre viitor”,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ID 135937, se  desfășoară în parteneriat cu 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Fundația Estuar, Direcția Generala de Asistenta Sociala si Protecția Copilului, sector 6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Asociația </a:t>
              </a:r>
              <a:r>
                <a:rPr lang="ro-RO" sz="1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Four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o-RO" sz="1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Change</a:t>
              </a:r>
              <a:r>
                <a:rPr lang="ro-RO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o-RO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5D21EE-04C5-447D-89A6-B22B0253D3E3}"/>
                </a:ext>
              </a:extLst>
            </p:cNvPr>
            <p:cNvSpPr txBox="1"/>
            <p:nvPr/>
          </p:nvSpPr>
          <p:spPr>
            <a:xfrm>
              <a:off x="1335928" y="4154510"/>
              <a:ext cx="10313376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spcAft>
                  <a:spcPts val="600"/>
                </a:spcAft>
                <a:buFont typeface="Wingdings" panose="05000000000000000000" pitchFamily="2" charset="2"/>
                <a:buChar char=""/>
              </a:pP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Proiectul intitulat </a:t>
              </a:r>
              <a:r>
                <a:rPr lang="ro-RO" sz="1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„O nouă șansă pentru persoanele care nu au finalizat învățământul obligatoriu - sprijin pentru o capitală educată!”</a:t>
              </a:r>
              <a:r>
                <a:rPr lang="ro-RO" sz="1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ID 135469 se  desfășoară în parteneriat cu </a:t>
              </a:r>
              <a:r>
                <a:rPr lang="ro-RO" sz="1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Școala Gimnazială ''George Călinescu''. </a:t>
              </a:r>
              <a:r>
                <a:rPr lang="en-US" sz="1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o-RO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F9A9B35-434E-462F-BC26-885F3008E7D9}"/>
              </a:ext>
            </a:extLst>
          </p:cNvPr>
          <p:cNvSpPr txBox="1"/>
          <p:nvPr/>
        </p:nvSpPr>
        <p:spPr>
          <a:xfrm>
            <a:off x="5507843" y="771897"/>
            <a:ext cx="163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Proiect </a:t>
            </a:r>
            <a:r>
              <a:rPr lang="ro-RO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  <a:endParaRPr lang="ro-RO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2D86DC2D-3F33-4E9A-81F2-0EE839B07BA2}"/>
              </a:ext>
            </a:extLst>
          </p:cNvPr>
          <p:cNvSpPr txBox="1"/>
          <p:nvPr/>
        </p:nvSpPr>
        <p:spPr>
          <a:xfrm>
            <a:off x="2992335" y="219316"/>
            <a:ext cx="686254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PROIECTE SI PROGRAME EUROPENE</a:t>
            </a:r>
            <a:endParaRPr lang="ro-RO" sz="2800" b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tăText 2">
            <a:extLst>
              <a:ext uri="{FF2B5EF4-FFF2-40B4-BE49-F238E27FC236}">
                <a16:creationId xmlns:a16="http://schemas.microsoft.com/office/drawing/2014/main" id="{F2B04689-4018-4CA6-8CF8-2F60902AB792}"/>
              </a:ext>
            </a:extLst>
          </p:cNvPr>
          <p:cNvSpPr txBox="1"/>
          <p:nvPr/>
        </p:nvSpPr>
        <p:spPr>
          <a:xfrm>
            <a:off x="1420119" y="932760"/>
            <a:ext cx="10200827" cy="55784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PLANUL NAȚIONAL DE REDRESARE ȘI REZILIENȚĂ (PNRR)</a:t>
            </a:r>
          </a:p>
          <a:p>
            <a:pPr algn="just">
              <a:lnSpc>
                <a:spcPct val="150000"/>
              </a:lnSpc>
            </a:pPr>
            <a:endParaRPr lang="ro-RO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Pilonul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Politici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noua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generație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Componenta C15: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Apelul ,,</a:t>
            </a:r>
            <a:r>
              <a:rPr lang="pt-BR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Programul Național pentru Reducerea Abandonului Școlar (PNRAS) - Runda I</a:t>
            </a:r>
            <a:r>
              <a:rPr lang="ro-RO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o-RO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unități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primit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Apelul ,,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Abandonului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(PNRAS) - 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Runda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II</a:t>
            </a: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unități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apelului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2-lea</a:t>
            </a:r>
            <a:r>
              <a:rPr lang="ro-RO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pelul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Dotarea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mobilier,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unităților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preuniversitar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unităților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conexe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primăriile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sectoare</a:t>
            </a:r>
            <a:r>
              <a:rPr lang="ro-RO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 aplicanți, 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 primit finanțare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337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unități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București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pelul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,,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Dotarea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laboratoare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inteligente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unităților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secundar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superior, a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palatelor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cluburilor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76 de unități de învățământ liceal 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București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primit</a:t>
            </a:r>
            <a:r>
              <a:rPr lang="en-GB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ro-RO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pelul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Construirea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rețele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-pilot de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școli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verzi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construcții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reabilitări</a:t>
            </a:r>
            <a:r>
              <a:rPr lang="ro-RO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din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primării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sector au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E7B3E-6938-4F5E-9A9A-764C05608B61}"/>
              </a:ext>
            </a:extLst>
          </p:cNvPr>
          <p:cNvSpPr/>
          <p:nvPr/>
        </p:nvSpPr>
        <p:spPr>
          <a:xfrm>
            <a:off x="4204296" y="389996"/>
            <a:ext cx="3881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CADRUL LEGISLATIV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93A09-938E-47A9-978D-AEE5C0EFFF1E}"/>
              </a:ext>
            </a:extLst>
          </p:cNvPr>
          <p:cNvSpPr/>
          <p:nvPr/>
        </p:nvSpPr>
        <p:spPr>
          <a:xfrm>
            <a:off x="1520548" y="982658"/>
            <a:ext cx="9939931" cy="5293757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ro-RO" b="1" dirty="0">
              <a:solidFill>
                <a:srgbClr val="00206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o-RO" b="1" dirty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Legea Educației Naționale nr. 1/2011, cu modificările și completările ulterioare;</a:t>
            </a:r>
          </a:p>
          <a:p>
            <a:pPr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 Nr. 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3505/2022 </a:t>
            </a: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 structura anului școlar 202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Planul Managerial al ISMB pentru anul școlar 202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-202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OUG nr. 75/2005 privind asigurarea calității educației, aprobată prin Legea nr. 87/2006;</a:t>
            </a:r>
          </a:p>
          <a:p>
            <a:pPr marL="0" lvl="1"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Regulamentul de organizare și funcționare a unităților de învățământ preuniversitar (ROFU1P), OME Nr. 4183/2022;</a:t>
            </a:r>
          </a:p>
          <a:p>
            <a:pPr marL="0" lvl="1"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Regulamentul de inspecţie al unităților de învăţământ preuniversitar, OMEC nr. 6106/2020;</a:t>
            </a:r>
          </a:p>
          <a:p>
            <a:pPr marL="0" lvl="1"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Regulamentul-cadru de organizare și funcționare a inspectoratelor școlare, OMECTS Nr. 5530/2011;</a:t>
            </a:r>
          </a:p>
          <a:p>
            <a:pPr marL="0" lvl="1"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Legea nr. 35/2007 privind cresterea siguranţei în unităţile de învăţământ, modificată și completată </a:t>
            </a:r>
            <a:r>
              <a:rPr lang="ro-RO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prin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Legea 29/2010. </a:t>
            </a:r>
          </a:p>
          <a:p>
            <a:pPr marL="0" lvl="1"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Strategia „Europa 2020”;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indent="3587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OMEC</a:t>
            </a: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nr. 4303/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2020 </a:t>
            </a: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pentru modificarea şi completarea Metodologiei privind formarea continuă a personalului din învăţământul preuniversitar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ro-RO" sz="28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3E34E-2E50-4932-B45D-228A640BD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2" y="133132"/>
            <a:ext cx="1736534" cy="15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8967A4-F4C1-4BDF-AA0B-922C5F5691A5}"/>
              </a:ext>
            </a:extLst>
          </p:cNvPr>
          <p:cNvSpPr txBox="1"/>
          <p:nvPr/>
        </p:nvSpPr>
        <p:spPr>
          <a:xfrm>
            <a:off x="1293504" y="1212054"/>
            <a:ext cx="10126623" cy="5016758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bugetul de stat  pentru anul școlar 202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s-a efectuat finanțare pentru următoarele programe sociale: </a:t>
            </a:r>
            <a:endParaRPr lang="ro-RO" sz="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6575" indent="-263525">
              <a:spcAft>
                <a:spcPts val="1200"/>
              </a:spcAft>
              <a:buFont typeface="Wingdings" panose="05000000000000000000" pitchFamily="2" charset="2"/>
              <a:buChar char=""/>
              <a:tabLst>
                <a:tab pos="2330450" algn="l"/>
              </a:tabLst>
            </a:pP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BANI DE LICEU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 media lunară a numărului de elevi - beneficiari a fost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elevi –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48 176 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 ;</a:t>
            </a:r>
            <a:endParaRPr lang="ro-RO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6575" indent="-263525">
              <a:spcAft>
                <a:spcPts val="1200"/>
              </a:spcAft>
              <a:buFont typeface="Wingdings" panose="05000000000000000000" pitchFamily="2" charset="2"/>
              <a:buChar char=""/>
              <a:tabLst>
                <a:tab pos="914400" algn="l"/>
              </a:tabLst>
            </a:pP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BURSE PROFESIONALE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au fost acordate 3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057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burse profesionale conform H.G. nr. 1062/2012 –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4.301.</a:t>
            </a: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lei;</a:t>
            </a:r>
            <a:endParaRPr lang="ro-RO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6575" indent="-263525">
              <a:spcAft>
                <a:spcPts val="1200"/>
              </a:spcAft>
              <a:buFont typeface="Wingdings" panose="05000000000000000000" pitchFamily="2" charset="2"/>
              <a:buChar char=""/>
              <a:tabLst>
                <a:tab pos="914400" algn="l"/>
              </a:tabLst>
            </a:pP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RECHIZITE ȘCOLARE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pachete de rechizite școlare, conform Legii nr. 126/2002 pentru aprobarea OUG Nr. 33/2001 –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97.735</a:t>
            </a: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lei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o-RO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6575" indent="-263525">
              <a:spcAft>
                <a:spcPts val="1200"/>
              </a:spcAft>
              <a:buFont typeface="Wingdings" panose="05000000000000000000" pitchFamily="2" charset="2"/>
              <a:buChar char=""/>
              <a:tabLst>
                <a:tab pos="914400" algn="l"/>
              </a:tabLst>
            </a:pP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TICHETE SOCIALE PE SUPORT ELECTRONIC –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5970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beneficiari din învățământul preșcolar, primar și gimnazial de stat –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1.98</a:t>
            </a: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5.000 lei</a:t>
            </a:r>
            <a:endParaRPr lang="ro-RO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6575" indent="-263525">
              <a:spcAft>
                <a:spcPts val="1200"/>
              </a:spcAft>
              <a:buFont typeface="Wingdings" panose="05000000000000000000" pitchFamily="2" charset="2"/>
              <a:buChar char=""/>
              <a:tabLst>
                <a:tab pos="914400" algn="l"/>
              </a:tabLst>
            </a:pP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PROGRAMUL PILOT DE ACORDARE A UNUI SUPORT ALIMENTAR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MASĂ CALDĂ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3861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</a:t>
            </a:r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școlari și elevi din </a:t>
            </a:r>
            <a:r>
              <a:rPr lang="ro-RO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unități de învățământ</a:t>
            </a:r>
            <a:endParaRPr lang="ro-RO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o-R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488928E9-833D-4551-9EAC-9F44559AC3AF}"/>
              </a:ext>
            </a:extLst>
          </p:cNvPr>
          <p:cNvSpPr txBox="1"/>
          <p:nvPr/>
        </p:nvSpPr>
        <p:spPr>
          <a:xfrm>
            <a:off x="1040302" y="397907"/>
            <a:ext cx="10633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PROGRAME PENTRU ELEVII DIN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CATEGORII DEFAVORIZATE </a:t>
            </a:r>
          </a:p>
        </p:txBody>
      </p:sp>
    </p:spTree>
    <p:extLst>
      <p:ext uri="{BB962C8B-B14F-4D97-AF65-F5344CB8AC3E}">
        <p14:creationId xmlns:p14="http://schemas.microsoft.com/office/powerpoint/2010/main" val="17859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F0553D5-64B0-4283-B874-5F4E4308397E}"/>
              </a:ext>
            </a:extLst>
          </p:cNvPr>
          <p:cNvSpPr txBox="1"/>
          <p:nvPr/>
        </p:nvSpPr>
        <p:spPr>
          <a:xfrm>
            <a:off x="2668520" y="434773"/>
            <a:ext cx="7091299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ACTIVITĂȚI EXTRAȘCOLARE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2F1FB-BA07-464B-BB53-D7C392551446}"/>
              </a:ext>
            </a:extLst>
          </p:cNvPr>
          <p:cNvSpPr txBox="1"/>
          <p:nvPr/>
        </p:nvSpPr>
        <p:spPr>
          <a:xfrm>
            <a:off x="1055865" y="1664239"/>
            <a:ext cx="4221528" cy="32440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Total Concursuri:  905</a:t>
            </a:r>
          </a:p>
          <a:p>
            <a:pPr algn="ctr">
              <a:lnSpc>
                <a:spcPct val="150000"/>
              </a:lnSpc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Premiul I: </a:t>
            </a:r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544</a:t>
            </a:r>
          </a:p>
          <a:p>
            <a:pPr algn="ctr">
              <a:lnSpc>
                <a:spcPct val="150000"/>
              </a:lnSpc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Premiul II: </a:t>
            </a:r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208</a:t>
            </a:r>
          </a:p>
          <a:p>
            <a:pPr algn="ctr">
              <a:lnSpc>
                <a:spcPct val="150000"/>
              </a:lnSpc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Premiul III: </a:t>
            </a:r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120</a:t>
            </a:r>
          </a:p>
          <a:p>
            <a:pPr algn="ctr">
              <a:lnSpc>
                <a:spcPct val="150000"/>
              </a:lnSpc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Mențiuni: </a:t>
            </a:r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5C14D-C76A-4186-A29F-2391FBF361AE}"/>
              </a:ext>
            </a:extLst>
          </p:cNvPr>
          <p:cNvSpPr txBox="1"/>
          <p:nvPr/>
        </p:nvSpPr>
        <p:spPr>
          <a:xfrm>
            <a:off x="5854289" y="1664239"/>
            <a:ext cx="5684568" cy="3200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Competiții la care s-au obținut numeroase premii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Concursul național de creație literară ”Tinere Condeie”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Concursul național de reviste școlare și jurnalistică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Festivalul național de teatru pentru elevi George Constantin</a:t>
            </a:r>
          </a:p>
        </p:txBody>
      </p:sp>
    </p:spTree>
    <p:extLst>
      <p:ext uri="{BB962C8B-B14F-4D97-AF65-F5344CB8AC3E}">
        <p14:creationId xmlns:p14="http://schemas.microsoft.com/office/powerpoint/2010/main" val="14538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2D86DC2D-3F33-4E9A-81F2-0EE839B07BA2}"/>
              </a:ext>
            </a:extLst>
          </p:cNvPr>
          <p:cNvSpPr txBox="1"/>
          <p:nvPr/>
        </p:nvSpPr>
        <p:spPr>
          <a:xfrm>
            <a:off x="2992335" y="219316"/>
            <a:ext cx="6862540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INFORMATIZARE</a:t>
            </a:r>
            <a:endParaRPr lang="ro-RO" sz="2800" b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tăText 2">
            <a:extLst>
              <a:ext uri="{FF2B5EF4-FFF2-40B4-BE49-F238E27FC236}">
                <a16:creationId xmlns:a16="http://schemas.microsoft.com/office/drawing/2014/main" id="{F2B04689-4018-4CA6-8CF8-2F60902AB792}"/>
              </a:ext>
            </a:extLst>
          </p:cNvPr>
          <p:cNvSpPr txBox="1"/>
          <p:nvPr/>
        </p:nvSpPr>
        <p:spPr>
          <a:xfrm>
            <a:off x="1420119" y="932760"/>
            <a:ext cx="10200827" cy="5563061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00206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ACTIVITĂȚI DESFĂȘURATE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Dezvoltarea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implementarea instrumentelor informatice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Actualizarea paginii web a ISMB (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www.ismb.edu.ro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Centralizarea planului de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şcolarizare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Centralizarea și verificarea datelor necesare stabilirii costului standard per elev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Organizarea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activităţii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specifice în cadrul examenelor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naţionale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ționala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Bacalaureat)</a:t>
            </a:r>
            <a:endParaRPr lang="ro-RO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Organizarea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activităţii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specifice de înscriere a copiilor în clasa pregătitoare</a:t>
            </a:r>
            <a:endParaRPr lang="ro-RO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Realizarea bazelor de date ale solicitanților ajutoarelor financiare și subvențiilor guvernamentale oferite în cadrul programelor guvernamentale “EURO 200”, “BANI DE LICEU”, “BURSĂ PROFESIONALĂ”</a:t>
            </a:r>
            <a:endParaRPr lang="ro-RO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Colectarea documentelor și centralizarea datelor elevilor solicitanți de alocație de stat care au împlinit 18 ani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Gestionarea bazei de date a personalului didactic </a:t>
            </a:r>
            <a:endParaRPr lang="ro-RO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 3" panose="05040102010807070707" pitchFamily="18" charset="2"/>
              <a:buChar char=""/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Creşterea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gradului de informatizare a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instituţiei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2D86DC2D-3F33-4E9A-81F2-0EE839B07BA2}"/>
              </a:ext>
            </a:extLst>
          </p:cNvPr>
          <p:cNvSpPr txBox="1"/>
          <p:nvPr/>
        </p:nvSpPr>
        <p:spPr>
          <a:xfrm>
            <a:off x="2352928" y="297694"/>
            <a:ext cx="7486144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SERVICIUL FINANCIAR-CONTABILITATE</a:t>
            </a:r>
            <a:endParaRPr lang="ro-RO" sz="2800" b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tăText 2">
            <a:extLst>
              <a:ext uri="{FF2B5EF4-FFF2-40B4-BE49-F238E27FC236}">
                <a16:creationId xmlns:a16="http://schemas.microsoft.com/office/drawing/2014/main" id="{F2B04689-4018-4CA6-8CF8-2F60902AB792}"/>
              </a:ext>
            </a:extLst>
          </p:cNvPr>
          <p:cNvSpPr txBox="1"/>
          <p:nvPr/>
        </p:nvSpPr>
        <p:spPr>
          <a:xfrm>
            <a:off x="1266575" y="1388725"/>
            <a:ext cx="10200827" cy="1704249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o-RO" sz="18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calitatea sa de ordonator secundar de credite, Inspectoratul Școlar al Municipiului București are în subordine </a:t>
            </a:r>
            <a:r>
              <a:rPr lang="ro-RO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428 Ordonatori terțiari de credite.</a:t>
            </a:r>
            <a:endParaRPr lang="ro-R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o-RO" sz="18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Inspectoratul Școlar al Municipiului București are organizat sistemul de contabilitate propriu în conformitate cu </a:t>
            </a:r>
            <a:r>
              <a:rPr lang="ro-RO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Legea nr. 82/1991 </a:t>
            </a:r>
            <a:r>
              <a:rPr lang="ro-RO" sz="18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contabilității, republicată, a OMFP nr. 1917/2005</a:t>
            </a:r>
            <a:r>
              <a:rPr lang="en-US" sz="18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63BB52-D90D-428C-8CDB-CC329461C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46971"/>
              </p:ext>
            </p:extLst>
          </p:nvPr>
        </p:nvGraphicFramePr>
        <p:xfrm>
          <a:off x="2352927" y="3664119"/>
          <a:ext cx="8028124" cy="2030973"/>
        </p:xfrm>
        <a:graphic>
          <a:graphicData uri="http://schemas.openxmlformats.org/drawingml/2006/table">
            <a:tbl>
              <a:tblPr firstRow="1" firstCol="1" bandRow="1" bandCol="1">
                <a:tableStyleId>{793D81CF-94F2-401A-BA57-92F5A7B2D0C5}</a:tableStyleId>
              </a:tblPr>
              <a:tblGrid>
                <a:gridCol w="2245632">
                  <a:extLst>
                    <a:ext uri="{9D8B030D-6E8A-4147-A177-3AD203B41FA5}">
                      <a16:colId xmlns:a16="http://schemas.microsoft.com/office/drawing/2014/main" val="2970171527"/>
                    </a:ext>
                  </a:extLst>
                </a:gridCol>
                <a:gridCol w="2264229">
                  <a:extLst>
                    <a:ext uri="{9D8B030D-6E8A-4147-A177-3AD203B41FA5}">
                      <a16:colId xmlns:a16="http://schemas.microsoft.com/office/drawing/2014/main" val="590181437"/>
                    </a:ext>
                  </a:extLst>
                </a:gridCol>
                <a:gridCol w="3518263">
                  <a:extLst>
                    <a:ext uri="{9D8B030D-6E8A-4147-A177-3AD203B41FA5}">
                      <a16:colId xmlns:a16="http://schemas.microsoft.com/office/drawing/2014/main" val="1224242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dirty="0">
                          <a:effectLst/>
                        </a:rPr>
                        <a:t>Denumire Indicator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dirty="0">
                          <a:effectLst/>
                        </a:rPr>
                        <a:t>Prevederi bugetare 31.12.2022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800" dirty="0">
                          <a:effectLst/>
                        </a:rPr>
                        <a:t>Prevederi bugetare 30.06.2023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47660"/>
                  </a:ext>
                </a:extLst>
              </a:tr>
              <a:tr h="451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800">
                          <a:effectLst/>
                        </a:rPr>
                        <a:t>Bugetul de stat  </a:t>
                      </a:r>
                      <a:endParaRPr lang="ro-R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1.856.175.945</a:t>
                      </a:r>
                      <a:endParaRPr lang="ro-RO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800" b="1">
                          <a:effectLst/>
                        </a:rPr>
                        <a:t>2.116.143.597</a:t>
                      </a:r>
                      <a:endParaRPr lang="ro-RO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573292"/>
                  </a:ext>
                </a:extLst>
              </a:tr>
              <a:tr h="357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1800" dirty="0" err="1">
                          <a:effectLst/>
                        </a:rPr>
                        <a:t>Veniturii</a:t>
                      </a:r>
                      <a:r>
                        <a:rPr lang="ro-RO" sz="1800" dirty="0">
                          <a:effectLst/>
                        </a:rPr>
                        <a:t> proprii</a:t>
                      </a:r>
                      <a:endParaRPr lang="ro-R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619.460</a:t>
                      </a:r>
                      <a:endParaRPr lang="ro-RO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730.600</a:t>
                      </a:r>
                      <a:endParaRPr lang="ro-RO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684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800">
                          <a:effectLst/>
                        </a:rPr>
                        <a:t>Fonduri externe nerambursabile</a:t>
                      </a:r>
                      <a:endParaRPr lang="ro-R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1.156.523</a:t>
                      </a:r>
                      <a:endParaRPr lang="ro-RO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o-RO" sz="1800" b="1" dirty="0">
                          <a:effectLst/>
                        </a:rPr>
                        <a:t>1.134.017</a:t>
                      </a:r>
                      <a:endParaRPr lang="ro-RO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56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1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05152ACF-9AA5-47DB-B3D4-72B589DC083D}"/>
              </a:ext>
            </a:extLst>
          </p:cNvPr>
          <p:cNvSpPr txBox="1"/>
          <p:nvPr/>
        </p:nvSpPr>
        <p:spPr>
          <a:xfrm>
            <a:off x="3275010" y="447542"/>
            <a:ext cx="6097464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NUMĂR DE PETIȚII ȘI SESIZĂRI 2022 - 2023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05FD6-FE0E-45C4-935E-200696062BC3}"/>
              </a:ext>
            </a:extLst>
          </p:cNvPr>
          <p:cNvSpPr txBox="1"/>
          <p:nvPr/>
        </p:nvSpPr>
        <p:spPr>
          <a:xfrm>
            <a:off x="2504838" y="1859340"/>
            <a:ext cx="7637809" cy="3570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2491– Petiții, Sesizări, Memorii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914 – Din partea Ministerului Educației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1790 - Școlarizare elevi Ucraina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1597 – Informări, invitații, comunicări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58 – În baza Legii nr. 544/2001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128 – Înscrieri cursuri limba română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14034 – Altele</a:t>
            </a:r>
            <a:endParaRPr kumimoji="0" lang="ro-RO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2D86DC2D-3F33-4E9A-81F2-0EE839B07BA2}"/>
              </a:ext>
            </a:extLst>
          </p:cNvPr>
          <p:cNvSpPr txBox="1"/>
          <p:nvPr/>
        </p:nvSpPr>
        <p:spPr>
          <a:xfrm>
            <a:off x="2352928" y="297694"/>
            <a:ext cx="7486144" cy="1083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CASA CORPULUI DIDACTIC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BUCURE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ȘTI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2022 - 2023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90195-1DA9-4EAD-8E44-EE1DF3DC0D1E}"/>
              </a:ext>
            </a:extLst>
          </p:cNvPr>
          <p:cNvSpPr txBox="1"/>
          <p:nvPr/>
        </p:nvSpPr>
        <p:spPr>
          <a:xfrm>
            <a:off x="1142436" y="1783470"/>
            <a:ext cx="433525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o-RO" sz="2400" b="1" i="0" u="none" strike="noStrike" baseline="0" dirty="0">
                <a:latin typeface="Gliker Bold"/>
              </a:rPr>
              <a:t>Programe de formare continuă </a:t>
            </a:r>
            <a:endParaRPr lang="ro-RO" sz="2400" b="0" i="0" u="none" strike="noStrike" baseline="0" dirty="0">
              <a:latin typeface="Gliker Bold"/>
            </a:endParaRPr>
          </a:p>
          <a:p>
            <a:r>
              <a:rPr lang="ro-RO" sz="2400" b="1" i="0" u="none" strike="noStrike" baseline="0" dirty="0">
                <a:latin typeface="DM Sans"/>
              </a:rPr>
              <a:t>- </a:t>
            </a:r>
            <a:r>
              <a:rPr lang="ro-RO" sz="2400" i="0" u="none" strike="noStrike" baseline="0" dirty="0">
                <a:latin typeface="DM Sans"/>
              </a:rPr>
              <a:t>acreditate: </a:t>
            </a:r>
            <a:r>
              <a:rPr lang="ro-RO" sz="2400" b="1" i="0" u="none" strike="noStrike" baseline="0" dirty="0">
                <a:latin typeface="DM Sans"/>
              </a:rPr>
              <a:t>1462</a:t>
            </a:r>
            <a:r>
              <a:rPr lang="ro-RO" sz="2400" b="0" i="0" u="none" strike="noStrike" baseline="0" dirty="0">
                <a:latin typeface="DM Sans"/>
              </a:rPr>
              <a:t> participanți </a:t>
            </a:r>
          </a:p>
          <a:p>
            <a:r>
              <a:rPr lang="ro-RO" sz="2400" b="1" i="0" u="none" strike="noStrike" baseline="0" dirty="0">
                <a:latin typeface="DM Sans"/>
              </a:rPr>
              <a:t>- </a:t>
            </a:r>
            <a:r>
              <a:rPr lang="ro-RO" sz="2400" i="0" u="none" strike="noStrike" baseline="0" dirty="0">
                <a:latin typeface="DM Sans"/>
              </a:rPr>
              <a:t>avizate: </a:t>
            </a:r>
            <a:r>
              <a:rPr lang="ro-RO" sz="2400" b="1" i="0" u="none" strike="noStrike" baseline="0" dirty="0">
                <a:latin typeface="DM Sans"/>
              </a:rPr>
              <a:t>1868</a:t>
            </a:r>
            <a:r>
              <a:rPr lang="ro-RO" sz="2400" b="0" i="0" u="none" strike="noStrike" baseline="0" dirty="0">
                <a:latin typeface="DM Sans"/>
              </a:rPr>
              <a:t> participanți </a:t>
            </a:r>
            <a:endParaRPr lang="ro-RO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A6C0D-F0D6-41DD-9B5A-F25449583D94}"/>
              </a:ext>
            </a:extLst>
          </p:cNvPr>
          <p:cNvSpPr txBox="1"/>
          <p:nvPr/>
        </p:nvSpPr>
        <p:spPr>
          <a:xfrm>
            <a:off x="7491547" y="1770795"/>
            <a:ext cx="393409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o-RO" sz="2400" b="1" i="0" u="none" strike="noStrike" baseline="0" dirty="0">
                <a:latin typeface="Gliker Bold"/>
              </a:rPr>
              <a:t>Ateliere on-line, conferințe</a:t>
            </a:r>
          </a:p>
          <a:p>
            <a:r>
              <a:rPr lang="ro-RO" sz="2400" b="0" i="0" u="none" strike="noStrike" baseline="0" dirty="0">
                <a:latin typeface="DM Sans"/>
              </a:rPr>
              <a:t>- </a:t>
            </a:r>
            <a:r>
              <a:rPr lang="ro-RO" sz="2400" b="1" i="0" u="none" strike="noStrike" baseline="0" dirty="0">
                <a:latin typeface="DM Sans"/>
              </a:rPr>
              <a:t>25</a:t>
            </a:r>
            <a:r>
              <a:rPr lang="ro-RO" sz="2400" b="0" i="0" u="none" strike="noStrike" baseline="0" dirty="0">
                <a:latin typeface="DM Sans"/>
              </a:rPr>
              <a:t> evenimente </a:t>
            </a:r>
          </a:p>
          <a:p>
            <a:r>
              <a:rPr lang="ro-RO" sz="2400" b="0" i="0" u="none" strike="noStrike" baseline="0" dirty="0">
                <a:latin typeface="DM Sans"/>
              </a:rPr>
              <a:t>- </a:t>
            </a:r>
            <a:r>
              <a:rPr lang="ro-RO" sz="2400" b="1" i="0" u="none" strike="noStrike" baseline="0" dirty="0">
                <a:latin typeface="DM Sans"/>
              </a:rPr>
              <a:t>7542</a:t>
            </a:r>
            <a:r>
              <a:rPr lang="ro-RO" sz="2400" b="0" i="0" u="none" strike="noStrike" baseline="0" dirty="0">
                <a:latin typeface="DM Sans"/>
              </a:rPr>
              <a:t> participanți </a:t>
            </a:r>
            <a:r>
              <a:rPr lang="ro-RO" sz="2400" b="1" i="0" u="none" strike="noStrike" baseline="0" dirty="0">
                <a:latin typeface="Gliker Bold"/>
              </a:rPr>
              <a:t> </a:t>
            </a:r>
            <a:endParaRPr lang="ro-RO" sz="2400" b="0" i="0" u="none" strike="noStrike" baseline="0" dirty="0">
              <a:latin typeface="Gliker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D8A14-3FC9-4D70-9D2A-AA055955046E}"/>
              </a:ext>
            </a:extLst>
          </p:cNvPr>
          <p:cNvSpPr txBox="1"/>
          <p:nvPr/>
        </p:nvSpPr>
        <p:spPr>
          <a:xfrm>
            <a:off x="1022694" y="3444068"/>
            <a:ext cx="5380283" cy="1508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sz="2400" b="1" dirty="0">
                <a:latin typeface="Gliker Bold"/>
              </a:rPr>
              <a:t>Activităţi ştiinţifice, metodice şi culturale </a:t>
            </a:r>
          </a:p>
          <a:p>
            <a:r>
              <a:rPr lang="ro-RO" sz="2000" b="0" i="0" u="none" strike="noStrike" baseline="0" dirty="0">
                <a:latin typeface="Gliker"/>
              </a:rPr>
              <a:t>(în parteneriat cu unități de învățământ) </a:t>
            </a:r>
          </a:p>
          <a:p>
            <a:r>
              <a:rPr lang="ro-RO" sz="2400" b="0" i="0" u="none" strike="noStrike" baseline="0" dirty="0">
                <a:latin typeface="DM Sans"/>
              </a:rPr>
              <a:t>- </a:t>
            </a:r>
            <a:r>
              <a:rPr lang="ro-RO" sz="2400" b="1" i="0" u="none" strike="noStrike" baseline="0" dirty="0">
                <a:latin typeface="DM Sans"/>
              </a:rPr>
              <a:t>65</a:t>
            </a:r>
            <a:r>
              <a:rPr lang="ro-RO" sz="2400" b="0" i="0" u="none" strike="noStrike" baseline="0" dirty="0">
                <a:latin typeface="DM Sans"/>
              </a:rPr>
              <a:t> activități </a:t>
            </a:r>
          </a:p>
          <a:p>
            <a:r>
              <a:rPr lang="ro-RO" sz="2400" b="0" i="0" u="none" strike="noStrike" baseline="0" dirty="0">
                <a:latin typeface="DM Sans"/>
              </a:rPr>
              <a:t>- </a:t>
            </a:r>
            <a:r>
              <a:rPr lang="ro-RO" sz="2400" b="1" i="0" u="none" strike="noStrike" baseline="0" dirty="0">
                <a:latin typeface="DM Sans"/>
              </a:rPr>
              <a:t>4565</a:t>
            </a:r>
            <a:r>
              <a:rPr lang="ro-RO" sz="2400" b="0" i="0" u="none" strike="noStrike" baseline="0" dirty="0">
                <a:latin typeface="DM Sans"/>
              </a:rPr>
              <a:t> participanți </a:t>
            </a:r>
            <a:endParaRPr lang="ro-RO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6EB59-4ADD-415E-B0A7-9482E869FF3E}"/>
              </a:ext>
            </a:extLst>
          </p:cNvPr>
          <p:cNvSpPr txBox="1"/>
          <p:nvPr/>
        </p:nvSpPr>
        <p:spPr>
          <a:xfrm>
            <a:off x="7892141" y="3376746"/>
            <a:ext cx="3533503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o-RO" sz="2400" b="1" dirty="0">
                <a:latin typeface="Gliker Bold"/>
              </a:rPr>
              <a:t>Proiecte</a:t>
            </a:r>
          </a:p>
          <a:p>
            <a:r>
              <a:rPr lang="ro-RO" sz="2000" b="0" i="0" u="none" strike="noStrike" baseline="0" dirty="0">
                <a:latin typeface="DM Sans"/>
              </a:rPr>
              <a:t>- 2 proiecte POCU </a:t>
            </a:r>
          </a:p>
          <a:p>
            <a:r>
              <a:rPr lang="ro-RO" sz="2000" b="0" i="0" u="none" strike="noStrike" baseline="0" dirty="0">
                <a:latin typeface="DM Sans"/>
              </a:rPr>
              <a:t>- 2 proiecte Erasmus+ </a:t>
            </a:r>
          </a:p>
          <a:p>
            <a:r>
              <a:rPr lang="ro-RO" sz="2000" dirty="0">
                <a:latin typeface="DM Sans"/>
              </a:rPr>
              <a:t>- 1 proiect transnațional </a:t>
            </a:r>
          </a:p>
          <a:p>
            <a:r>
              <a:rPr lang="ro-RO" sz="2000" dirty="0">
                <a:latin typeface="DM Sans"/>
              </a:rPr>
              <a:t>- 2 proiecte regionale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0E874-FF64-44A9-B3DF-CFDC5180DEF5}"/>
              </a:ext>
            </a:extLst>
          </p:cNvPr>
          <p:cNvSpPr txBox="1"/>
          <p:nvPr/>
        </p:nvSpPr>
        <p:spPr>
          <a:xfrm>
            <a:off x="3855717" y="5259675"/>
            <a:ext cx="363583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o-RO" sz="2400" b="1" dirty="0">
                <a:latin typeface="Gliker Bold"/>
              </a:rPr>
              <a:t>Parteneriate </a:t>
            </a:r>
          </a:p>
          <a:p>
            <a:r>
              <a:rPr lang="ro-RO" sz="2000" b="1" i="0" u="none" strike="noStrike" baseline="0" dirty="0">
                <a:latin typeface="DM Sans"/>
              </a:rPr>
              <a:t>- 10 </a:t>
            </a:r>
            <a:r>
              <a:rPr lang="ro-RO" sz="2000" b="0" i="0" u="none" strike="noStrike" baseline="0" dirty="0">
                <a:latin typeface="DM Sans"/>
              </a:rPr>
              <a:t>parteneri naționali </a:t>
            </a:r>
          </a:p>
          <a:p>
            <a:r>
              <a:rPr lang="ro-RO" sz="2000" b="1" i="0" u="none" strike="noStrike" baseline="0" dirty="0">
                <a:latin typeface="DM Sans"/>
              </a:rPr>
              <a:t>- 7</a:t>
            </a:r>
            <a:r>
              <a:rPr lang="ro-RO" sz="2000" b="0" i="0" u="none" strike="noStrike" baseline="0" dirty="0">
                <a:latin typeface="DM Sans"/>
              </a:rPr>
              <a:t> parteneri internaționali 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6229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57347B7F-D0E9-4075-B149-81FC70269AF7}"/>
              </a:ext>
            </a:extLst>
          </p:cNvPr>
          <p:cNvSpPr txBox="1"/>
          <p:nvPr/>
        </p:nvSpPr>
        <p:spPr>
          <a:xfrm>
            <a:off x="1480245" y="724680"/>
            <a:ext cx="10350971" cy="489243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Informațiile  prezentate sunt rezultatul colaborării Serviciului Informatizare al ISMB, compartimentelor de lucru ale ISMB</a:t>
            </a:r>
            <a:r>
              <a:rPr lang="ro-RO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și </a:t>
            </a:r>
            <a:r>
              <a:rPr lang="ro-RO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materialele de sinteza și rapoartele  realizate în ISMB.</a:t>
            </a:r>
            <a:endParaRPr lang="en-US" sz="2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Coordonare</a:t>
            </a:r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 Școlar General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prof. VLAD FLORENTIN DRINCEANU</a:t>
            </a:r>
            <a:endParaRPr lang="ro-RO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 Școlar General Adjunct prof.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GABRIELA POSTESCU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Inspector Școlar General Adjunct prof. AMALIA STOENESCU</a:t>
            </a:r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 Școlar General Adjunct prof.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RUXANDRA-EUGENIA REGALIA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Inspector Școlar Prof. MIHAI MANEA</a:t>
            </a:r>
            <a:endParaRPr lang="ro-RO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Realizarea grafica</a:t>
            </a:r>
            <a:endParaRPr lang="ro-RO" sz="1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Cornel Tănase</a:t>
            </a:r>
            <a:r>
              <a:rPr lang="ro-RO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Serviciul Informatizare al ISMB</a:t>
            </a:r>
            <a:endParaRPr lang="ro-RO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57347B7F-D0E9-4075-B149-81FC70269AF7}"/>
              </a:ext>
            </a:extLst>
          </p:cNvPr>
          <p:cNvSpPr txBox="1"/>
          <p:nvPr/>
        </p:nvSpPr>
        <p:spPr>
          <a:xfrm>
            <a:off x="1329836" y="1866217"/>
            <a:ext cx="9532327" cy="5132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6000" b="1" u="sng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 SUCCES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6000" b="1" u="sng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ANUL ŞCOLAR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6000" b="1" u="sng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en-US" sz="6000" b="1" u="sng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o-RO" sz="6000" b="1" u="sng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  <a:r>
              <a:rPr lang="en-US" sz="6000" b="1" u="sng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o-RO" sz="4400" b="1" u="sng" dirty="0">
              <a:ln w="28575">
                <a:solidFill>
                  <a:srgbClr val="002060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2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2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sz="2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C8A22-5185-44D5-8C82-2FB19A059C2A}"/>
              </a:ext>
            </a:extLst>
          </p:cNvPr>
          <p:cNvSpPr txBox="1"/>
          <p:nvPr/>
        </p:nvSpPr>
        <p:spPr>
          <a:xfrm>
            <a:off x="1089628" y="209879"/>
            <a:ext cx="10586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STRUCTURA  NUMERICĂ A UNITĂŢILOR DE ÎNVĂŢĂMÂNT </a:t>
            </a:r>
            <a:r>
              <a:rPr lang="ro-RO" sz="24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STAT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A0E953-D803-4CAD-A34F-1B7694AB7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22886"/>
              </p:ext>
            </p:extLst>
          </p:nvPr>
        </p:nvGraphicFramePr>
        <p:xfrm>
          <a:off x="2657380" y="785357"/>
          <a:ext cx="7854696" cy="57507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08644">
                  <a:extLst>
                    <a:ext uri="{9D8B030D-6E8A-4147-A177-3AD203B41FA5}">
                      <a16:colId xmlns:a16="http://schemas.microsoft.com/office/drawing/2014/main" val="1486610423"/>
                    </a:ext>
                  </a:extLst>
                </a:gridCol>
                <a:gridCol w="1383797">
                  <a:extLst>
                    <a:ext uri="{9D8B030D-6E8A-4147-A177-3AD203B41FA5}">
                      <a16:colId xmlns:a16="http://schemas.microsoft.com/office/drawing/2014/main" val="3806649166"/>
                    </a:ext>
                  </a:extLst>
                </a:gridCol>
                <a:gridCol w="935711">
                  <a:extLst>
                    <a:ext uri="{9D8B030D-6E8A-4147-A177-3AD203B41FA5}">
                      <a16:colId xmlns:a16="http://schemas.microsoft.com/office/drawing/2014/main" val="704335465"/>
                    </a:ext>
                  </a:extLst>
                </a:gridCol>
                <a:gridCol w="566698">
                  <a:extLst>
                    <a:ext uri="{9D8B030D-6E8A-4147-A177-3AD203B41FA5}">
                      <a16:colId xmlns:a16="http://schemas.microsoft.com/office/drawing/2014/main" val="1217557768"/>
                    </a:ext>
                  </a:extLst>
                </a:gridCol>
                <a:gridCol w="566698">
                  <a:extLst>
                    <a:ext uri="{9D8B030D-6E8A-4147-A177-3AD203B41FA5}">
                      <a16:colId xmlns:a16="http://schemas.microsoft.com/office/drawing/2014/main" val="680753912"/>
                    </a:ext>
                  </a:extLst>
                </a:gridCol>
                <a:gridCol w="566698">
                  <a:extLst>
                    <a:ext uri="{9D8B030D-6E8A-4147-A177-3AD203B41FA5}">
                      <a16:colId xmlns:a16="http://schemas.microsoft.com/office/drawing/2014/main" val="412045645"/>
                    </a:ext>
                  </a:extLst>
                </a:gridCol>
                <a:gridCol w="566698">
                  <a:extLst>
                    <a:ext uri="{9D8B030D-6E8A-4147-A177-3AD203B41FA5}">
                      <a16:colId xmlns:a16="http://schemas.microsoft.com/office/drawing/2014/main" val="3353457181"/>
                    </a:ext>
                  </a:extLst>
                </a:gridCol>
                <a:gridCol w="579876">
                  <a:extLst>
                    <a:ext uri="{9D8B030D-6E8A-4147-A177-3AD203B41FA5}">
                      <a16:colId xmlns:a16="http://schemas.microsoft.com/office/drawing/2014/main" val="1204482619"/>
                    </a:ext>
                  </a:extLst>
                </a:gridCol>
                <a:gridCol w="579876">
                  <a:extLst>
                    <a:ext uri="{9D8B030D-6E8A-4147-A177-3AD203B41FA5}">
                      <a16:colId xmlns:a16="http://schemas.microsoft.com/office/drawing/2014/main" val="962628227"/>
                    </a:ext>
                  </a:extLst>
                </a:gridCol>
              </a:tblGrid>
              <a:tr h="34995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 err="1">
                          <a:effectLst/>
                        </a:rPr>
                        <a:t>Unităţi</a:t>
                      </a:r>
                      <a:r>
                        <a:rPr lang="ro-RO" sz="1200" b="1" u="none" strike="noStrike" dirty="0">
                          <a:effectLst/>
                        </a:rPr>
                        <a:t> de </a:t>
                      </a:r>
                      <a:r>
                        <a:rPr lang="ro-RO" sz="1200" b="1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b="1" u="none" strike="noStrike" dirty="0">
                          <a:effectLst/>
                        </a:rPr>
                        <a:t> preuniversitar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TOTAL </a:t>
                      </a:r>
                      <a:r>
                        <a:rPr lang="ro-RO" sz="1200" b="1" u="none" strike="noStrike" dirty="0" err="1">
                          <a:effectLst/>
                        </a:rPr>
                        <a:t>Bucureşti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Dintre care în sectorul: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715308"/>
                  </a:ext>
                </a:extLst>
              </a:tr>
              <a:tr h="187183"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</a:rPr>
                        <a:t>1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</a:rPr>
                        <a:t>2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</a:rPr>
                        <a:t>3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</a:rPr>
                        <a:t>4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</a:rPr>
                        <a:t>5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6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26258"/>
                  </a:ext>
                </a:extLst>
              </a:tr>
              <a:tr h="218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Creșe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de masă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8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0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0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0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5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0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3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1671719597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special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0</a:t>
                      </a:r>
                      <a:endParaRPr lang="ro-RO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0</a:t>
                      </a:r>
                      <a:endParaRPr lang="ro-RO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0</a:t>
                      </a:r>
                      <a:endParaRPr lang="ro-RO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0</a:t>
                      </a:r>
                      <a:endParaRPr lang="ro-RO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0</a:t>
                      </a:r>
                      <a:endParaRPr lang="ro-RO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700210362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Total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8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5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3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75032"/>
                  </a:ext>
                </a:extLst>
              </a:tr>
              <a:tr h="218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 err="1">
                          <a:effectLst/>
                        </a:rPr>
                        <a:t>Grădiniţe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de masă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124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18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20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18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20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27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1267756305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special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4103977175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Total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125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19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21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18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27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26336"/>
                  </a:ext>
                </a:extLst>
              </a:tr>
              <a:tr h="218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 err="1">
                          <a:effectLst/>
                        </a:rPr>
                        <a:t>Şcoli</a:t>
                      </a:r>
                      <a:r>
                        <a:rPr lang="ro-RO" sz="1200" b="1" u="none" strike="noStrike" dirty="0">
                          <a:effectLst/>
                        </a:rPr>
                        <a:t> gimnaziale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de masă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157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26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29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29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23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25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25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4290317284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special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11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4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2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3682713669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Total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169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30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32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30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25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26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26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659047"/>
                  </a:ext>
                </a:extLst>
              </a:tr>
              <a:tr h="218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Licee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învăţământ de masă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99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26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23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14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13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9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14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3566756952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special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1962271441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Total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101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26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25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14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13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9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14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69215"/>
                  </a:ext>
                </a:extLst>
              </a:tr>
              <a:tr h="218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 err="1">
                          <a:effectLst/>
                        </a:rPr>
                        <a:t>Şcoli</a:t>
                      </a:r>
                      <a:r>
                        <a:rPr lang="ro-RO" sz="1200" b="1" u="none" strike="noStrike" dirty="0">
                          <a:effectLst/>
                        </a:rPr>
                        <a:t> profesionale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învăţământ de masă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3478446117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special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5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3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2430086289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Total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5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 0</a:t>
                      </a:r>
                      <a:endParaRPr lang="ro-RO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3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 0</a:t>
                      </a:r>
                      <a:endParaRPr lang="ro-RO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 0</a:t>
                      </a:r>
                      <a:endParaRPr lang="ro-RO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</a:t>
                      </a:r>
                      <a:endParaRPr lang="ro-RO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464932"/>
                  </a:ext>
                </a:extLst>
              </a:tr>
              <a:tr h="218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 err="1">
                          <a:effectLst/>
                        </a:rPr>
                        <a:t>Şcoli</a:t>
                      </a:r>
                      <a:r>
                        <a:rPr lang="ro-RO" sz="1200" b="1" u="none" strike="noStrike" dirty="0">
                          <a:effectLst/>
                        </a:rPr>
                        <a:t> postliceale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de masă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3356111139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special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2680149650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Total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2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1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0 </a:t>
                      </a:r>
                      <a:endParaRPr lang="ro-RO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 0</a:t>
                      </a:r>
                      <a:endParaRPr lang="ro-RO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 0</a:t>
                      </a:r>
                      <a:endParaRPr lang="ro-RO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96F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 0</a:t>
                      </a:r>
                      <a:endParaRPr lang="ro-RO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96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32725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</a:rPr>
                        <a:t>Cluburi ale copiilor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6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2927094229"/>
                  </a:ext>
                </a:extLst>
              </a:tr>
              <a:tr h="21810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Cluburi sportive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7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4014051410"/>
                  </a:ext>
                </a:extLst>
              </a:tr>
              <a:tr h="195321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>
                          <a:effectLst/>
                        </a:rPr>
                        <a:t>Şcoli de arte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5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 0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0 </a:t>
                      </a:r>
                      <a:endParaRPr lang="ro-RO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609362978"/>
                  </a:ext>
                </a:extLst>
              </a:tr>
              <a:tr h="2181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effectLst/>
                        </a:rPr>
                        <a:t>Total </a:t>
                      </a:r>
                      <a:r>
                        <a:rPr lang="ro-RO" sz="1200" b="1" u="none" strike="noStrike" dirty="0" err="1">
                          <a:effectLst/>
                        </a:rPr>
                        <a:t>unităţi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de masă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408</a:t>
                      </a:r>
                      <a:endParaRPr lang="ro-RO" sz="12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75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78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67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61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56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71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3657496611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învăţământ</a:t>
                      </a:r>
                      <a:r>
                        <a:rPr lang="ro-RO" sz="1200" u="none" strike="noStrike" dirty="0">
                          <a:effectLst/>
                        </a:rPr>
                        <a:t> special</a:t>
                      </a:r>
                      <a:endParaRPr lang="ro-RO" sz="12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19</a:t>
                      </a:r>
                      <a:endParaRPr lang="ro-RO" sz="12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5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7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3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1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2</a:t>
                      </a:r>
                      <a:endParaRPr lang="ro-RO" sz="12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/>
                </a:tc>
                <a:extLst>
                  <a:ext uri="{0D108BD9-81ED-4DB2-BD59-A6C34878D82A}">
                    <a16:rowId xmlns:a16="http://schemas.microsoft.com/office/drawing/2014/main" val="3925214210"/>
                  </a:ext>
                </a:extLst>
              </a:tr>
              <a:tr h="21810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427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73</a:t>
                      </a:r>
                      <a:endParaRPr lang="ro-RO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160" marR="6160" marT="6160" marB="0" anchor="ctr">
                    <a:solidFill>
                      <a:srgbClr val="7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68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E14A70-BBAB-4745-B06B-D5C119F10BEF}"/>
              </a:ext>
            </a:extLst>
          </p:cNvPr>
          <p:cNvSpPr txBox="1"/>
          <p:nvPr/>
        </p:nvSpPr>
        <p:spPr>
          <a:xfrm>
            <a:off x="633200" y="2474584"/>
            <a:ext cx="170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>
                  <a:solidFill>
                    <a:srgbClr val="FF0000"/>
                  </a:solidFill>
                </a:ln>
              </a:rPr>
              <a:t>AN ȘCOLAR</a:t>
            </a:r>
          </a:p>
          <a:p>
            <a:pPr algn="ctr"/>
            <a:r>
              <a:rPr lang="ro-RO" sz="2400" b="1" dirty="0">
                <a:ln>
                  <a:solidFill>
                    <a:srgbClr val="FF0000"/>
                  </a:solidFill>
                </a:ln>
              </a:rPr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29251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129F1B-AFC3-41D9-9744-691E6AEDEBB8}"/>
              </a:ext>
            </a:extLst>
          </p:cNvPr>
          <p:cNvSpPr txBox="1"/>
          <p:nvPr/>
        </p:nvSpPr>
        <p:spPr>
          <a:xfrm>
            <a:off x="1682151" y="319502"/>
            <a:ext cx="94286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STRUCTURA  NUMERICĂ A </a:t>
            </a:r>
            <a:endParaRPr lang="ro-RO" sz="2800" b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UNITĂŢILOR DE ÎNVĂŢĂMÂNT PARTICULAR</a:t>
            </a:r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o-RO" sz="2800" b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8695A4-1751-4048-804F-8695FD9C7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68672"/>
              </p:ext>
            </p:extLst>
          </p:nvPr>
        </p:nvGraphicFramePr>
        <p:xfrm>
          <a:off x="2240130" y="2320062"/>
          <a:ext cx="8443341" cy="3250314"/>
        </p:xfrm>
        <a:graphic>
          <a:graphicData uri="http://schemas.openxmlformats.org/drawingml/2006/table">
            <a:tbl>
              <a:tblPr firstRow="1" firstCol="1" bandRow="1"/>
              <a:tblGrid>
                <a:gridCol w="1801003">
                  <a:extLst>
                    <a:ext uri="{9D8B030D-6E8A-4147-A177-3AD203B41FA5}">
                      <a16:colId xmlns:a16="http://schemas.microsoft.com/office/drawing/2014/main" val="1534149154"/>
                    </a:ext>
                  </a:extLst>
                </a:gridCol>
                <a:gridCol w="1102472">
                  <a:extLst>
                    <a:ext uri="{9D8B030D-6E8A-4147-A177-3AD203B41FA5}">
                      <a16:colId xmlns:a16="http://schemas.microsoft.com/office/drawing/2014/main" val="2842031920"/>
                    </a:ext>
                  </a:extLst>
                </a:gridCol>
                <a:gridCol w="862051">
                  <a:extLst>
                    <a:ext uri="{9D8B030D-6E8A-4147-A177-3AD203B41FA5}">
                      <a16:colId xmlns:a16="http://schemas.microsoft.com/office/drawing/2014/main" val="112208630"/>
                    </a:ext>
                  </a:extLst>
                </a:gridCol>
                <a:gridCol w="862051">
                  <a:extLst>
                    <a:ext uri="{9D8B030D-6E8A-4147-A177-3AD203B41FA5}">
                      <a16:colId xmlns:a16="http://schemas.microsoft.com/office/drawing/2014/main" val="1248561645"/>
                    </a:ext>
                  </a:extLst>
                </a:gridCol>
                <a:gridCol w="862051">
                  <a:extLst>
                    <a:ext uri="{9D8B030D-6E8A-4147-A177-3AD203B41FA5}">
                      <a16:colId xmlns:a16="http://schemas.microsoft.com/office/drawing/2014/main" val="978698762"/>
                    </a:ext>
                  </a:extLst>
                </a:gridCol>
                <a:gridCol w="984571">
                  <a:extLst>
                    <a:ext uri="{9D8B030D-6E8A-4147-A177-3AD203B41FA5}">
                      <a16:colId xmlns:a16="http://schemas.microsoft.com/office/drawing/2014/main" val="3840517299"/>
                    </a:ext>
                  </a:extLst>
                </a:gridCol>
                <a:gridCol w="984571">
                  <a:extLst>
                    <a:ext uri="{9D8B030D-6E8A-4147-A177-3AD203B41FA5}">
                      <a16:colId xmlns:a16="http://schemas.microsoft.com/office/drawing/2014/main" val="709818681"/>
                    </a:ext>
                  </a:extLst>
                </a:gridCol>
                <a:gridCol w="984571">
                  <a:extLst>
                    <a:ext uri="{9D8B030D-6E8A-4147-A177-3AD203B41FA5}">
                      <a16:colId xmlns:a16="http://schemas.microsoft.com/office/drawing/2014/main" val="3592350204"/>
                    </a:ext>
                  </a:extLst>
                </a:gridCol>
              </a:tblGrid>
              <a:tr h="5069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600" b="1" noProof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Unităţi</a:t>
                      </a:r>
                      <a:r>
                        <a:rPr lang="ro-RO" sz="16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ro-RO" sz="1600" b="1" noProof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învăţământ</a:t>
                      </a:r>
                      <a:r>
                        <a:rPr lang="ro-RO" sz="16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preuniversitar</a:t>
                      </a:r>
                      <a:endParaRPr lang="ro-RO" sz="16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6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ro-RO" sz="1600" b="1" noProof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Bucureşti</a:t>
                      </a:r>
                      <a:endParaRPr lang="ro-RO" sz="16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6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Dintre care în sectorul:</a:t>
                      </a:r>
                      <a:endParaRPr lang="ro-RO" sz="16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536332"/>
                  </a:ext>
                </a:extLst>
              </a:tr>
              <a:tr h="34541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o-RO" sz="20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o-RO" sz="20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o-RO" sz="20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o-RO" sz="20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o-RO" sz="20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20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o-RO" sz="20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649948"/>
                  </a:ext>
                </a:extLst>
              </a:tr>
              <a:tr h="325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600" b="1" noProof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Grădiniţe</a:t>
                      </a:r>
                      <a:endParaRPr lang="ro-RO" sz="1600" noProof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83336"/>
                  </a:ext>
                </a:extLst>
              </a:tr>
              <a:tr h="325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600" b="1" noProof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Şcoli</a:t>
                      </a:r>
                      <a:r>
                        <a:rPr lang="ro-RO" sz="16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primare</a:t>
                      </a:r>
                      <a:endParaRPr lang="ro-RO" sz="1600" noProof="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685183"/>
                  </a:ext>
                </a:extLst>
              </a:tr>
              <a:tr h="55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600" b="1" noProof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Şcoli gimnaziale</a:t>
                      </a:r>
                      <a:endParaRPr lang="ro-RO" sz="1600" noProof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75320"/>
                  </a:ext>
                </a:extLst>
              </a:tr>
              <a:tr h="325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600" b="1" noProof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Licee</a:t>
                      </a:r>
                      <a:endParaRPr lang="ro-RO" sz="1600" noProof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88255"/>
                  </a:ext>
                </a:extLst>
              </a:tr>
              <a:tr h="325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o-RO" sz="1600" b="1" noProof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Şcoli postliceale</a:t>
                      </a:r>
                      <a:endParaRPr lang="ro-RO" sz="1600" noProof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42865"/>
                  </a:ext>
                </a:extLst>
              </a:tr>
              <a:tr h="542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o-RO" sz="1600" b="1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ro-RO" sz="1600" b="1" noProof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unităţi</a:t>
                      </a:r>
                      <a:endParaRPr lang="ro-RO" sz="1600" noProof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9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8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95887C-5410-4E26-B70B-33327CABD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82671"/>
              </p:ext>
            </p:extLst>
          </p:nvPr>
        </p:nvGraphicFramePr>
        <p:xfrm>
          <a:off x="836761" y="441788"/>
          <a:ext cx="10967833" cy="1116330"/>
        </p:xfrm>
        <a:graphic>
          <a:graphicData uri="http://schemas.openxmlformats.org/drawingml/2006/table">
            <a:tbl>
              <a:tblPr/>
              <a:tblGrid>
                <a:gridCol w="10967833">
                  <a:extLst>
                    <a:ext uri="{9D8B030D-6E8A-4147-A177-3AD203B41FA5}">
                      <a16:colId xmlns:a16="http://schemas.microsoft.com/office/drawing/2014/main" val="8507321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u="sng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SITUAȚIA FORMAȚIUNILOR ȘI A EFECTIVELOR DE PREȘCOLARI ȘI ELEVI ÎN ANUL ȘCOLAR 2022-2023, LA NIVELUL MUNICIPIULUI BUCUREȘTI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464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u="sng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-învățământ de stat (inclusiv clase cu taxă, contract)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118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BC205E-5425-4987-81B3-31D1FDFE6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6283"/>
              </p:ext>
            </p:extLst>
          </p:nvPr>
        </p:nvGraphicFramePr>
        <p:xfrm>
          <a:off x="522513" y="1986582"/>
          <a:ext cx="11282081" cy="3706695"/>
        </p:xfrm>
        <a:graphic>
          <a:graphicData uri="http://schemas.openxmlformats.org/drawingml/2006/table">
            <a:tbl>
              <a:tblPr/>
              <a:tblGrid>
                <a:gridCol w="994636">
                  <a:extLst>
                    <a:ext uri="{9D8B030D-6E8A-4147-A177-3AD203B41FA5}">
                      <a16:colId xmlns:a16="http://schemas.microsoft.com/office/drawing/2014/main" val="695675438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3583586529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317433561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1082528005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1955247376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52281099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915134645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2026101805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622688068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1728745994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1046494643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2751927710"/>
                    </a:ext>
                  </a:extLst>
                </a:gridCol>
                <a:gridCol w="697892">
                  <a:extLst>
                    <a:ext uri="{9D8B030D-6E8A-4147-A177-3AD203B41FA5}">
                      <a16:colId xmlns:a16="http://schemas.microsoft.com/office/drawing/2014/main" val="1970535525"/>
                    </a:ext>
                  </a:extLst>
                </a:gridCol>
                <a:gridCol w="960063">
                  <a:extLst>
                    <a:ext uri="{9D8B030D-6E8A-4147-A177-3AD203B41FA5}">
                      <a16:colId xmlns:a16="http://schemas.microsoft.com/office/drawing/2014/main" val="743279808"/>
                    </a:ext>
                  </a:extLst>
                </a:gridCol>
                <a:gridCol w="952678">
                  <a:extLst>
                    <a:ext uri="{9D8B030D-6E8A-4147-A177-3AD203B41FA5}">
                      <a16:colId xmlns:a16="http://schemas.microsoft.com/office/drawing/2014/main" val="3955984727"/>
                    </a:ext>
                  </a:extLst>
                </a:gridCol>
              </a:tblGrid>
              <a:tr h="546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Nivel de învățământ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Învățământ de stat-masă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 ÎNVĂȚĂMÂNT DE STAT-MASĂ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3378"/>
                  </a:ext>
                </a:extLst>
              </a:tr>
              <a:tr h="26332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714772"/>
                  </a:ext>
                </a:extLst>
              </a:tr>
              <a:tr h="78996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64330"/>
                  </a:ext>
                </a:extLst>
              </a:tr>
              <a:tr h="263322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antepreșcolar</a:t>
                      </a:r>
                      <a:endParaRPr lang="ro-RO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18262"/>
                  </a:ext>
                </a:extLst>
              </a:tr>
              <a:tr h="2633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preșcolar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04745"/>
                  </a:ext>
                </a:extLst>
              </a:tr>
              <a:tr h="263322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primar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76043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32337"/>
                  </a:ext>
                </a:extLst>
              </a:tr>
              <a:tr h="263322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gimnazial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168229"/>
                  </a:ext>
                </a:extLst>
              </a:tr>
              <a:tr h="263322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liceal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66850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74432"/>
                  </a:ext>
                </a:extLst>
              </a:tr>
              <a:tr h="263322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profesional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83797"/>
                  </a:ext>
                </a:extLst>
              </a:tr>
              <a:tr h="263322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postliceal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80304"/>
                  </a:ext>
                </a:extLst>
              </a:tr>
              <a:tr h="263322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258906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94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2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1445D1-0989-4F5A-8C46-3C4B46255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089107"/>
              </p:ext>
            </p:extLst>
          </p:nvPr>
        </p:nvGraphicFramePr>
        <p:xfrm>
          <a:off x="657589" y="456757"/>
          <a:ext cx="11072267" cy="1116330"/>
        </p:xfrm>
        <a:graphic>
          <a:graphicData uri="http://schemas.openxmlformats.org/drawingml/2006/table">
            <a:tbl>
              <a:tblPr/>
              <a:tblGrid>
                <a:gridCol w="11072267">
                  <a:extLst>
                    <a:ext uri="{9D8B030D-6E8A-4147-A177-3AD203B41FA5}">
                      <a16:colId xmlns:a16="http://schemas.microsoft.com/office/drawing/2014/main" val="8507321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u="sng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SITUAȚIA FORMAȚIUNILOR ȘI A EFECTIVELOR DE PREȘCOLARI ȘI ELEVI ÎN ANUL ȘCOLAR 2022-2023, LA NIVELUL MUNICIPIULUI BUCUREȘTI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464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u="sng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-învățământ de stat special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118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88C748-691D-4829-8D28-42AA34C5C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79814"/>
              </p:ext>
            </p:extLst>
          </p:nvPr>
        </p:nvGraphicFramePr>
        <p:xfrm>
          <a:off x="573614" y="2222740"/>
          <a:ext cx="11240219" cy="3260783"/>
        </p:xfrm>
        <a:graphic>
          <a:graphicData uri="http://schemas.openxmlformats.org/drawingml/2006/table">
            <a:tbl>
              <a:tblPr/>
              <a:tblGrid>
                <a:gridCol w="881222">
                  <a:extLst>
                    <a:ext uri="{9D8B030D-6E8A-4147-A177-3AD203B41FA5}">
                      <a16:colId xmlns:a16="http://schemas.microsoft.com/office/drawing/2014/main" val="1769992905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2676600868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1108868719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1187577722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2020229320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496690858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118331273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2870355954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3853584870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965160878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2509971215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3266330407"/>
                    </a:ext>
                  </a:extLst>
                </a:gridCol>
                <a:gridCol w="702746">
                  <a:extLst>
                    <a:ext uri="{9D8B030D-6E8A-4147-A177-3AD203B41FA5}">
                      <a16:colId xmlns:a16="http://schemas.microsoft.com/office/drawing/2014/main" val="2671627000"/>
                    </a:ext>
                  </a:extLst>
                </a:gridCol>
                <a:gridCol w="966741">
                  <a:extLst>
                    <a:ext uri="{9D8B030D-6E8A-4147-A177-3AD203B41FA5}">
                      <a16:colId xmlns:a16="http://schemas.microsoft.com/office/drawing/2014/main" val="3345379595"/>
                    </a:ext>
                  </a:extLst>
                </a:gridCol>
                <a:gridCol w="959304">
                  <a:extLst>
                    <a:ext uri="{9D8B030D-6E8A-4147-A177-3AD203B41FA5}">
                      <a16:colId xmlns:a16="http://schemas.microsoft.com/office/drawing/2014/main" val="2080971600"/>
                    </a:ext>
                  </a:extLst>
                </a:gridCol>
              </a:tblGrid>
              <a:tr h="2608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Nivel de învățământ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Învățământ de stat-special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 ÎNVĂȚĂMÂNT DE STAT-SPECIAL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76098"/>
                  </a:ext>
                </a:extLst>
              </a:tr>
              <a:tr h="51586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78233"/>
                  </a:ext>
                </a:extLst>
              </a:tr>
              <a:tr h="74522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772210"/>
                  </a:ext>
                </a:extLst>
              </a:tr>
              <a:tr h="248409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preșcolar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4362"/>
                  </a:ext>
                </a:extLst>
              </a:tr>
              <a:tr h="248409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primar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66117"/>
                  </a:ext>
                </a:extLst>
              </a:tr>
              <a:tr h="248409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gimnazial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58400"/>
                  </a:ext>
                </a:extLst>
              </a:tr>
              <a:tr h="248409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liceal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996919"/>
                  </a:ext>
                </a:extLst>
              </a:tr>
              <a:tr h="248409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profesional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29431"/>
                  </a:ext>
                </a:extLst>
              </a:tr>
              <a:tr h="248409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postliceal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25692"/>
                  </a:ext>
                </a:extLst>
              </a:tr>
              <a:tr h="248409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8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41FD8E-1E8F-48A1-8E27-B2DCE336B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39837"/>
              </p:ext>
            </p:extLst>
          </p:nvPr>
        </p:nvGraphicFramePr>
        <p:xfrm>
          <a:off x="674796" y="396819"/>
          <a:ext cx="10895164" cy="1116330"/>
        </p:xfrm>
        <a:graphic>
          <a:graphicData uri="http://schemas.openxmlformats.org/drawingml/2006/table">
            <a:tbl>
              <a:tblPr/>
              <a:tblGrid>
                <a:gridCol w="10895164">
                  <a:extLst>
                    <a:ext uri="{9D8B030D-6E8A-4147-A177-3AD203B41FA5}">
                      <a16:colId xmlns:a16="http://schemas.microsoft.com/office/drawing/2014/main" val="8507321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u="sng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SITUAȚIA FORMAȚIUNILOR ȘI A EFECTIVELOR DE PREȘCOLARI ȘI ELEVI ÎN ANUL ȘCOLAR 2022-2023, LA NIVELUL MUNICIPIULUI BUCUREȘTI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464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400" b="1" u="sng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învățământ particular-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118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93197F-4CC2-42F6-8347-8437AB034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26182"/>
              </p:ext>
            </p:extLst>
          </p:nvPr>
        </p:nvGraphicFramePr>
        <p:xfrm>
          <a:off x="780037" y="2033316"/>
          <a:ext cx="10895164" cy="3592503"/>
        </p:xfrm>
        <a:graphic>
          <a:graphicData uri="http://schemas.openxmlformats.org/drawingml/2006/table">
            <a:tbl>
              <a:tblPr/>
              <a:tblGrid>
                <a:gridCol w="854169">
                  <a:extLst>
                    <a:ext uri="{9D8B030D-6E8A-4147-A177-3AD203B41FA5}">
                      <a16:colId xmlns:a16="http://schemas.microsoft.com/office/drawing/2014/main" val="2133245980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2650418356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269166002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1108522368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506569459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345344617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138583171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1336542869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2704528593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3868481085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564818333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1087018320"/>
                    </a:ext>
                  </a:extLst>
                </a:gridCol>
                <a:gridCol w="681173">
                  <a:extLst>
                    <a:ext uri="{9D8B030D-6E8A-4147-A177-3AD203B41FA5}">
                      <a16:colId xmlns:a16="http://schemas.microsoft.com/office/drawing/2014/main" val="2573319698"/>
                    </a:ext>
                  </a:extLst>
                </a:gridCol>
                <a:gridCol w="937064">
                  <a:extLst>
                    <a:ext uri="{9D8B030D-6E8A-4147-A177-3AD203B41FA5}">
                      <a16:colId xmlns:a16="http://schemas.microsoft.com/office/drawing/2014/main" val="757179790"/>
                    </a:ext>
                  </a:extLst>
                </a:gridCol>
                <a:gridCol w="929855">
                  <a:extLst>
                    <a:ext uri="{9D8B030D-6E8A-4147-A177-3AD203B41FA5}">
                      <a16:colId xmlns:a16="http://schemas.microsoft.com/office/drawing/2014/main" val="4182962525"/>
                    </a:ext>
                  </a:extLst>
                </a:gridCol>
              </a:tblGrid>
              <a:tr h="3364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Nivel de învățământ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Învățământ particular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44565"/>
                  </a:ext>
                </a:extLst>
              </a:tr>
              <a:tr h="27133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Sector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11771"/>
                  </a:ext>
                </a:extLst>
              </a:tr>
              <a:tr h="81401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grupe / clase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nr. preșcolari / elevi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22192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 fontAlgn="ctr"/>
                      <a:r>
                        <a:rPr lang="ro-RO" sz="11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antepreșcolar</a:t>
                      </a:r>
                      <a:endParaRPr lang="ro-RO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50358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preșcolar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23877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primar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94282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gimnazial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53415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liceal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44961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profesional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21783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 fontAlgn="ctr"/>
                      <a:r>
                        <a:rPr lang="ro-RO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postliceal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32356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 fontAlgn="ctr"/>
                      <a:r>
                        <a:rPr lang="ro-RO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50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1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</TotalTime>
  <Words>6084</Words>
  <Application>Microsoft Office PowerPoint</Application>
  <PresentationFormat>Ecran lat</PresentationFormat>
  <Paragraphs>1884</Paragraphs>
  <Slides>47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16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47</vt:i4>
      </vt:variant>
    </vt:vector>
  </HeadingPairs>
  <TitlesOfParts>
    <vt:vector size="64" baseType="lpstr">
      <vt:lpstr>Arial</vt:lpstr>
      <vt:lpstr>Arial Black</vt:lpstr>
      <vt:lpstr>Bookman Old Style</vt:lpstr>
      <vt:lpstr>Calibri</vt:lpstr>
      <vt:lpstr>Calibri Light</vt:lpstr>
      <vt:lpstr>Cambria</vt:lpstr>
      <vt:lpstr>Courier New</vt:lpstr>
      <vt:lpstr>DM Sans</vt:lpstr>
      <vt:lpstr>Garamond</vt:lpstr>
      <vt:lpstr>Georgia</vt:lpstr>
      <vt:lpstr>Gliker</vt:lpstr>
      <vt:lpstr>Gliker Bold</vt:lpstr>
      <vt:lpstr>Symbol</vt:lpstr>
      <vt:lpstr>Times New Roman</vt:lpstr>
      <vt:lpstr>Wingdings</vt:lpstr>
      <vt:lpstr>Wingdings 3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Lenovo-13</dc:creator>
  <cp:lastModifiedBy>Admin</cp:lastModifiedBy>
  <cp:revision>356</cp:revision>
  <cp:lastPrinted>2023-09-27T10:43:21Z</cp:lastPrinted>
  <dcterms:created xsi:type="dcterms:W3CDTF">2020-11-16T08:56:35Z</dcterms:created>
  <dcterms:modified xsi:type="dcterms:W3CDTF">2023-11-14T11:15:10Z</dcterms:modified>
</cp:coreProperties>
</file>